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37"/>
  </p:notesMasterIdLst>
  <p:sldIdLst>
    <p:sldId id="256" r:id="rId2"/>
    <p:sldId id="291" r:id="rId3"/>
    <p:sldId id="257" r:id="rId4"/>
    <p:sldId id="258" r:id="rId5"/>
    <p:sldId id="259" r:id="rId6"/>
    <p:sldId id="260" r:id="rId7"/>
    <p:sldId id="280" r:id="rId8"/>
    <p:sldId id="28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660"/>
  </p:normalViewPr>
  <p:slideViewPr>
    <p:cSldViewPr>
      <p:cViewPr varScale="1">
        <p:scale>
          <a:sx n="69" d="100"/>
          <a:sy n="69" d="100"/>
        </p:scale>
        <p:origin x="-1398"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6A5402-261C-4D57-900C-1167C6C679E2}" type="datetimeFigureOut">
              <a:rPr lang="nl-NL" smtClean="0"/>
              <a:pPr/>
              <a:t>11-11-2014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D55D5F-E456-460E-817A-F689EB1DBED1}" type="slidenum">
              <a:rPr lang="nl-NL" smtClean="0"/>
              <a:pPr/>
              <a:t>‹nr.›</a:t>
            </a:fld>
            <a:endParaRPr lang="nl-NL"/>
          </a:p>
        </p:txBody>
      </p:sp>
    </p:spTree>
    <p:extLst>
      <p:ext uri="{BB962C8B-B14F-4D97-AF65-F5344CB8AC3E}">
        <p14:creationId xmlns="" xmlns:p14="http://schemas.microsoft.com/office/powerpoint/2010/main" val="1509246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jdelijke aanduiding voor dia-afbeelding 1"/>
          <p:cNvSpPr>
            <a:spLocks noGrp="1" noRot="1" noChangeAspect="1" noTextEdit="1"/>
          </p:cNvSpPr>
          <p:nvPr>
            <p:ph type="sldImg"/>
          </p:nvPr>
        </p:nvSpPr>
        <p:spPr>
          <a:ln/>
        </p:spPr>
      </p:sp>
      <p:sp>
        <p:nvSpPr>
          <p:cNvPr id="64515"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nl-NL" smtClean="0">
              <a:latin typeface="Times New Roman" pitchFamily="18" charset="0"/>
            </a:endParaRPr>
          </a:p>
        </p:txBody>
      </p:sp>
      <p:sp>
        <p:nvSpPr>
          <p:cNvPr id="64516"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eaLnBrk="0" hangingPunct="0">
              <a:defRPr sz="2000">
                <a:solidFill>
                  <a:schemeClr val="tx1"/>
                </a:solidFill>
                <a:latin typeface="Times New Roman" pitchFamily="18" charset="0"/>
              </a:defRPr>
            </a:lvl1pPr>
            <a:lvl2pPr marL="742950" indent="-285750" defTabSz="922338" eaLnBrk="0" hangingPunct="0">
              <a:defRPr sz="2000">
                <a:solidFill>
                  <a:schemeClr val="tx1"/>
                </a:solidFill>
                <a:latin typeface="Times New Roman" pitchFamily="18" charset="0"/>
              </a:defRPr>
            </a:lvl2pPr>
            <a:lvl3pPr marL="1143000" indent="-228600" defTabSz="922338" eaLnBrk="0" hangingPunct="0">
              <a:defRPr sz="2000">
                <a:solidFill>
                  <a:schemeClr val="tx1"/>
                </a:solidFill>
                <a:latin typeface="Times New Roman" pitchFamily="18" charset="0"/>
              </a:defRPr>
            </a:lvl3pPr>
            <a:lvl4pPr marL="1600200" indent="-228600" defTabSz="922338" eaLnBrk="0" hangingPunct="0">
              <a:defRPr sz="2000">
                <a:solidFill>
                  <a:schemeClr val="tx1"/>
                </a:solidFill>
                <a:latin typeface="Times New Roman" pitchFamily="18" charset="0"/>
              </a:defRPr>
            </a:lvl4pPr>
            <a:lvl5pPr marL="2057400" indent="-228600" defTabSz="922338" eaLnBrk="0" hangingPunct="0">
              <a:defRPr sz="2000">
                <a:solidFill>
                  <a:schemeClr val="tx1"/>
                </a:solidFill>
                <a:latin typeface="Times New Roman" pitchFamily="18" charset="0"/>
              </a:defRPr>
            </a:lvl5pPr>
            <a:lvl6pPr marL="2514600" indent="-228600" defTabSz="922338" eaLnBrk="0" fontAlgn="base" hangingPunct="0">
              <a:spcBef>
                <a:spcPct val="0"/>
              </a:spcBef>
              <a:spcAft>
                <a:spcPct val="0"/>
              </a:spcAft>
              <a:defRPr sz="2000">
                <a:solidFill>
                  <a:schemeClr val="tx1"/>
                </a:solidFill>
                <a:latin typeface="Times New Roman" pitchFamily="18" charset="0"/>
              </a:defRPr>
            </a:lvl6pPr>
            <a:lvl7pPr marL="2971800" indent="-228600" defTabSz="922338" eaLnBrk="0" fontAlgn="base" hangingPunct="0">
              <a:spcBef>
                <a:spcPct val="0"/>
              </a:spcBef>
              <a:spcAft>
                <a:spcPct val="0"/>
              </a:spcAft>
              <a:defRPr sz="2000">
                <a:solidFill>
                  <a:schemeClr val="tx1"/>
                </a:solidFill>
                <a:latin typeface="Times New Roman" pitchFamily="18" charset="0"/>
              </a:defRPr>
            </a:lvl7pPr>
            <a:lvl8pPr marL="3429000" indent="-228600" defTabSz="922338" eaLnBrk="0" fontAlgn="base" hangingPunct="0">
              <a:spcBef>
                <a:spcPct val="0"/>
              </a:spcBef>
              <a:spcAft>
                <a:spcPct val="0"/>
              </a:spcAft>
              <a:defRPr sz="2000">
                <a:solidFill>
                  <a:schemeClr val="tx1"/>
                </a:solidFill>
                <a:latin typeface="Times New Roman" pitchFamily="18" charset="0"/>
              </a:defRPr>
            </a:lvl8pPr>
            <a:lvl9pPr marL="3886200" indent="-228600" defTabSz="922338" eaLnBrk="0" fontAlgn="base" hangingPunct="0">
              <a:spcBef>
                <a:spcPct val="0"/>
              </a:spcBef>
              <a:spcAft>
                <a:spcPct val="0"/>
              </a:spcAft>
              <a:defRPr sz="2000">
                <a:solidFill>
                  <a:schemeClr val="tx1"/>
                </a:solidFill>
                <a:latin typeface="Times New Roman" pitchFamily="18" charset="0"/>
              </a:defRPr>
            </a:lvl9pPr>
          </a:lstStyle>
          <a:p>
            <a:pPr eaLnBrk="1" hangingPunct="1"/>
            <a:fld id="{717B3300-1F32-4AE9-B728-A4FD1AF71F88}" type="slidenum">
              <a:rPr lang="nl-NL" sz="1200" smtClean="0"/>
              <a:pPr eaLnBrk="1" hangingPunct="1"/>
              <a:t>7</a:t>
            </a:fld>
            <a:endParaRPr lang="nl-NL"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jdelijke aanduiding voor dia-afbeelding 1"/>
          <p:cNvSpPr>
            <a:spLocks noGrp="1" noRot="1" noChangeAspect="1" noTextEdit="1"/>
          </p:cNvSpPr>
          <p:nvPr>
            <p:ph type="sldImg"/>
          </p:nvPr>
        </p:nvSpPr>
        <p:spPr>
          <a:ln/>
        </p:spPr>
      </p:sp>
      <p:sp>
        <p:nvSpPr>
          <p:cNvPr id="65539"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nl-NL" smtClean="0">
              <a:latin typeface="Times New Roman" pitchFamily="18" charset="0"/>
            </a:endParaRPr>
          </a:p>
        </p:txBody>
      </p:sp>
      <p:sp>
        <p:nvSpPr>
          <p:cNvPr id="65540"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eaLnBrk="0" hangingPunct="0">
              <a:defRPr sz="2000">
                <a:solidFill>
                  <a:schemeClr val="tx1"/>
                </a:solidFill>
                <a:latin typeface="Times New Roman" pitchFamily="18" charset="0"/>
              </a:defRPr>
            </a:lvl1pPr>
            <a:lvl2pPr marL="742950" indent="-285750" defTabSz="922338" eaLnBrk="0" hangingPunct="0">
              <a:defRPr sz="2000">
                <a:solidFill>
                  <a:schemeClr val="tx1"/>
                </a:solidFill>
                <a:latin typeface="Times New Roman" pitchFamily="18" charset="0"/>
              </a:defRPr>
            </a:lvl2pPr>
            <a:lvl3pPr marL="1143000" indent="-228600" defTabSz="922338" eaLnBrk="0" hangingPunct="0">
              <a:defRPr sz="2000">
                <a:solidFill>
                  <a:schemeClr val="tx1"/>
                </a:solidFill>
                <a:latin typeface="Times New Roman" pitchFamily="18" charset="0"/>
              </a:defRPr>
            </a:lvl3pPr>
            <a:lvl4pPr marL="1600200" indent="-228600" defTabSz="922338" eaLnBrk="0" hangingPunct="0">
              <a:defRPr sz="2000">
                <a:solidFill>
                  <a:schemeClr val="tx1"/>
                </a:solidFill>
                <a:latin typeface="Times New Roman" pitchFamily="18" charset="0"/>
              </a:defRPr>
            </a:lvl4pPr>
            <a:lvl5pPr marL="2057400" indent="-228600" defTabSz="922338" eaLnBrk="0" hangingPunct="0">
              <a:defRPr sz="2000">
                <a:solidFill>
                  <a:schemeClr val="tx1"/>
                </a:solidFill>
                <a:latin typeface="Times New Roman" pitchFamily="18" charset="0"/>
              </a:defRPr>
            </a:lvl5pPr>
            <a:lvl6pPr marL="2514600" indent="-228600" defTabSz="922338" eaLnBrk="0" fontAlgn="base" hangingPunct="0">
              <a:spcBef>
                <a:spcPct val="0"/>
              </a:spcBef>
              <a:spcAft>
                <a:spcPct val="0"/>
              </a:spcAft>
              <a:defRPr sz="2000">
                <a:solidFill>
                  <a:schemeClr val="tx1"/>
                </a:solidFill>
                <a:latin typeface="Times New Roman" pitchFamily="18" charset="0"/>
              </a:defRPr>
            </a:lvl6pPr>
            <a:lvl7pPr marL="2971800" indent="-228600" defTabSz="922338" eaLnBrk="0" fontAlgn="base" hangingPunct="0">
              <a:spcBef>
                <a:spcPct val="0"/>
              </a:spcBef>
              <a:spcAft>
                <a:spcPct val="0"/>
              </a:spcAft>
              <a:defRPr sz="2000">
                <a:solidFill>
                  <a:schemeClr val="tx1"/>
                </a:solidFill>
                <a:latin typeface="Times New Roman" pitchFamily="18" charset="0"/>
              </a:defRPr>
            </a:lvl7pPr>
            <a:lvl8pPr marL="3429000" indent="-228600" defTabSz="922338" eaLnBrk="0" fontAlgn="base" hangingPunct="0">
              <a:spcBef>
                <a:spcPct val="0"/>
              </a:spcBef>
              <a:spcAft>
                <a:spcPct val="0"/>
              </a:spcAft>
              <a:defRPr sz="2000">
                <a:solidFill>
                  <a:schemeClr val="tx1"/>
                </a:solidFill>
                <a:latin typeface="Times New Roman" pitchFamily="18" charset="0"/>
              </a:defRPr>
            </a:lvl8pPr>
            <a:lvl9pPr marL="3886200" indent="-228600" defTabSz="922338" eaLnBrk="0" fontAlgn="base" hangingPunct="0">
              <a:spcBef>
                <a:spcPct val="0"/>
              </a:spcBef>
              <a:spcAft>
                <a:spcPct val="0"/>
              </a:spcAft>
              <a:defRPr sz="2000">
                <a:solidFill>
                  <a:schemeClr val="tx1"/>
                </a:solidFill>
                <a:latin typeface="Times New Roman" pitchFamily="18" charset="0"/>
              </a:defRPr>
            </a:lvl9pPr>
          </a:lstStyle>
          <a:p>
            <a:pPr eaLnBrk="1" hangingPunct="1"/>
            <a:fld id="{E66DA52F-296F-46CE-8651-0BF7EB4524CD}" type="slidenum">
              <a:rPr lang="nl-NL" sz="1200" smtClean="0"/>
              <a:pPr eaLnBrk="1" hangingPunct="1"/>
              <a:t>8</a:t>
            </a:fld>
            <a:endParaRPr lang="nl-NL"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a:ln/>
        </p:spPr>
      </p:sp>
      <p:sp>
        <p:nvSpPr>
          <p:cNvPr id="50179"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nl-NL" smtClean="0">
              <a:latin typeface="Times New Roman" pitchFamily="18" charset="0"/>
            </a:endParaRPr>
          </a:p>
        </p:txBody>
      </p:sp>
      <p:sp>
        <p:nvSpPr>
          <p:cNvPr id="50180"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eaLnBrk="0" hangingPunct="0">
              <a:defRPr sz="2000">
                <a:solidFill>
                  <a:schemeClr val="tx1"/>
                </a:solidFill>
                <a:latin typeface="Times New Roman" pitchFamily="18" charset="0"/>
              </a:defRPr>
            </a:lvl1pPr>
            <a:lvl2pPr marL="742950" indent="-285750" defTabSz="922338" eaLnBrk="0" hangingPunct="0">
              <a:defRPr sz="2000">
                <a:solidFill>
                  <a:schemeClr val="tx1"/>
                </a:solidFill>
                <a:latin typeface="Times New Roman" pitchFamily="18" charset="0"/>
              </a:defRPr>
            </a:lvl2pPr>
            <a:lvl3pPr marL="1143000" indent="-228600" defTabSz="922338" eaLnBrk="0" hangingPunct="0">
              <a:defRPr sz="2000">
                <a:solidFill>
                  <a:schemeClr val="tx1"/>
                </a:solidFill>
                <a:latin typeface="Times New Roman" pitchFamily="18" charset="0"/>
              </a:defRPr>
            </a:lvl3pPr>
            <a:lvl4pPr marL="1600200" indent="-228600" defTabSz="922338" eaLnBrk="0" hangingPunct="0">
              <a:defRPr sz="2000">
                <a:solidFill>
                  <a:schemeClr val="tx1"/>
                </a:solidFill>
                <a:latin typeface="Times New Roman" pitchFamily="18" charset="0"/>
              </a:defRPr>
            </a:lvl4pPr>
            <a:lvl5pPr marL="2057400" indent="-228600" defTabSz="922338" eaLnBrk="0" hangingPunct="0">
              <a:defRPr sz="2000">
                <a:solidFill>
                  <a:schemeClr val="tx1"/>
                </a:solidFill>
                <a:latin typeface="Times New Roman" pitchFamily="18" charset="0"/>
              </a:defRPr>
            </a:lvl5pPr>
            <a:lvl6pPr marL="2514600" indent="-228600" defTabSz="922338" eaLnBrk="0" fontAlgn="base" hangingPunct="0">
              <a:spcBef>
                <a:spcPct val="0"/>
              </a:spcBef>
              <a:spcAft>
                <a:spcPct val="0"/>
              </a:spcAft>
              <a:defRPr sz="2000">
                <a:solidFill>
                  <a:schemeClr val="tx1"/>
                </a:solidFill>
                <a:latin typeface="Times New Roman" pitchFamily="18" charset="0"/>
              </a:defRPr>
            </a:lvl6pPr>
            <a:lvl7pPr marL="2971800" indent="-228600" defTabSz="922338" eaLnBrk="0" fontAlgn="base" hangingPunct="0">
              <a:spcBef>
                <a:spcPct val="0"/>
              </a:spcBef>
              <a:spcAft>
                <a:spcPct val="0"/>
              </a:spcAft>
              <a:defRPr sz="2000">
                <a:solidFill>
                  <a:schemeClr val="tx1"/>
                </a:solidFill>
                <a:latin typeface="Times New Roman" pitchFamily="18" charset="0"/>
              </a:defRPr>
            </a:lvl7pPr>
            <a:lvl8pPr marL="3429000" indent="-228600" defTabSz="922338" eaLnBrk="0" fontAlgn="base" hangingPunct="0">
              <a:spcBef>
                <a:spcPct val="0"/>
              </a:spcBef>
              <a:spcAft>
                <a:spcPct val="0"/>
              </a:spcAft>
              <a:defRPr sz="2000">
                <a:solidFill>
                  <a:schemeClr val="tx1"/>
                </a:solidFill>
                <a:latin typeface="Times New Roman" pitchFamily="18" charset="0"/>
              </a:defRPr>
            </a:lvl8pPr>
            <a:lvl9pPr marL="3886200" indent="-228600" defTabSz="922338" eaLnBrk="0" fontAlgn="base" hangingPunct="0">
              <a:spcBef>
                <a:spcPct val="0"/>
              </a:spcBef>
              <a:spcAft>
                <a:spcPct val="0"/>
              </a:spcAft>
              <a:defRPr sz="2000">
                <a:solidFill>
                  <a:schemeClr val="tx1"/>
                </a:solidFill>
                <a:latin typeface="Times New Roman" pitchFamily="18" charset="0"/>
              </a:defRPr>
            </a:lvl9pPr>
          </a:lstStyle>
          <a:p>
            <a:pPr eaLnBrk="1" hangingPunct="1"/>
            <a:fld id="{1A45DBB8-69A6-441B-A3F6-C040BA594776}" type="slidenum">
              <a:rPr lang="nl-NL" sz="1200" smtClean="0"/>
              <a:pPr eaLnBrk="1" hangingPunct="1"/>
              <a:t>21</a:t>
            </a:fld>
            <a:endParaRPr lang="nl-NL"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ia-afbeelding 1"/>
          <p:cNvSpPr>
            <a:spLocks noGrp="1" noRot="1" noChangeAspect="1" noTextEdit="1"/>
          </p:cNvSpPr>
          <p:nvPr>
            <p:ph type="sldImg"/>
          </p:nvPr>
        </p:nvSpPr>
        <p:spPr>
          <a:ln/>
        </p:spPr>
      </p:sp>
      <p:sp>
        <p:nvSpPr>
          <p:cNvPr id="51203"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nl-NL" smtClean="0">
              <a:latin typeface="Times New Roman" pitchFamily="18" charset="0"/>
            </a:endParaRPr>
          </a:p>
        </p:txBody>
      </p:sp>
      <p:sp>
        <p:nvSpPr>
          <p:cNvPr id="51204"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eaLnBrk="0" hangingPunct="0">
              <a:defRPr sz="2000">
                <a:solidFill>
                  <a:schemeClr val="tx1"/>
                </a:solidFill>
                <a:latin typeface="Times New Roman" pitchFamily="18" charset="0"/>
              </a:defRPr>
            </a:lvl1pPr>
            <a:lvl2pPr marL="742950" indent="-285750" defTabSz="922338" eaLnBrk="0" hangingPunct="0">
              <a:defRPr sz="2000">
                <a:solidFill>
                  <a:schemeClr val="tx1"/>
                </a:solidFill>
                <a:latin typeface="Times New Roman" pitchFamily="18" charset="0"/>
              </a:defRPr>
            </a:lvl2pPr>
            <a:lvl3pPr marL="1143000" indent="-228600" defTabSz="922338" eaLnBrk="0" hangingPunct="0">
              <a:defRPr sz="2000">
                <a:solidFill>
                  <a:schemeClr val="tx1"/>
                </a:solidFill>
                <a:latin typeface="Times New Roman" pitchFamily="18" charset="0"/>
              </a:defRPr>
            </a:lvl3pPr>
            <a:lvl4pPr marL="1600200" indent="-228600" defTabSz="922338" eaLnBrk="0" hangingPunct="0">
              <a:defRPr sz="2000">
                <a:solidFill>
                  <a:schemeClr val="tx1"/>
                </a:solidFill>
                <a:latin typeface="Times New Roman" pitchFamily="18" charset="0"/>
              </a:defRPr>
            </a:lvl4pPr>
            <a:lvl5pPr marL="2057400" indent="-228600" defTabSz="922338" eaLnBrk="0" hangingPunct="0">
              <a:defRPr sz="2000">
                <a:solidFill>
                  <a:schemeClr val="tx1"/>
                </a:solidFill>
                <a:latin typeface="Times New Roman" pitchFamily="18" charset="0"/>
              </a:defRPr>
            </a:lvl5pPr>
            <a:lvl6pPr marL="2514600" indent="-228600" defTabSz="922338" eaLnBrk="0" fontAlgn="base" hangingPunct="0">
              <a:spcBef>
                <a:spcPct val="0"/>
              </a:spcBef>
              <a:spcAft>
                <a:spcPct val="0"/>
              </a:spcAft>
              <a:defRPr sz="2000">
                <a:solidFill>
                  <a:schemeClr val="tx1"/>
                </a:solidFill>
                <a:latin typeface="Times New Roman" pitchFamily="18" charset="0"/>
              </a:defRPr>
            </a:lvl6pPr>
            <a:lvl7pPr marL="2971800" indent="-228600" defTabSz="922338" eaLnBrk="0" fontAlgn="base" hangingPunct="0">
              <a:spcBef>
                <a:spcPct val="0"/>
              </a:spcBef>
              <a:spcAft>
                <a:spcPct val="0"/>
              </a:spcAft>
              <a:defRPr sz="2000">
                <a:solidFill>
                  <a:schemeClr val="tx1"/>
                </a:solidFill>
                <a:latin typeface="Times New Roman" pitchFamily="18" charset="0"/>
              </a:defRPr>
            </a:lvl7pPr>
            <a:lvl8pPr marL="3429000" indent="-228600" defTabSz="922338" eaLnBrk="0" fontAlgn="base" hangingPunct="0">
              <a:spcBef>
                <a:spcPct val="0"/>
              </a:spcBef>
              <a:spcAft>
                <a:spcPct val="0"/>
              </a:spcAft>
              <a:defRPr sz="2000">
                <a:solidFill>
                  <a:schemeClr val="tx1"/>
                </a:solidFill>
                <a:latin typeface="Times New Roman" pitchFamily="18" charset="0"/>
              </a:defRPr>
            </a:lvl8pPr>
            <a:lvl9pPr marL="3886200" indent="-228600" defTabSz="922338" eaLnBrk="0" fontAlgn="base" hangingPunct="0">
              <a:spcBef>
                <a:spcPct val="0"/>
              </a:spcBef>
              <a:spcAft>
                <a:spcPct val="0"/>
              </a:spcAft>
              <a:defRPr sz="2000">
                <a:solidFill>
                  <a:schemeClr val="tx1"/>
                </a:solidFill>
                <a:latin typeface="Times New Roman" pitchFamily="18" charset="0"/>
              </a:defRPr>
            </a:lvl9pPr>
          </a:lstStyle>
          <a:p>
            <a:pPr eaLnBrk="1" hangingPunct="1"/>
            <a:fld id="{B4FFF79C-057E-4401-A769-24E6E783F2E5}" type="slidenum">
              <a:rPr lang="nl-NL" sz="1200" smtClean="0"/>
              <a:pPr eaLnBrk="1" hangingPunct="1"/>
              <a:t>22</a:t>
            </a:fld>
            <a:endParaRPr lang="nl-NL"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a:ln/>
        </p:spPr>
      </p:sp>
      <p:sp>
        <p:nvSpPr>
          <p:cNvPr id="52227"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nl-NL" smtClean="0">
              <a:latin typeface="Times New Roman" pitchFamily="18" charset="0"/>
            </a:endParaRPr>
          </a:p>
        </p:txBody>
      </p:sp>
      <p:sp>
        <p:nvSpPr>
          <p:cNvPr id="52228"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eaLnBrk="0" hangingPunct="0">
              <a:defRPr sz="2000">
                <a:solidFill>
                  <a:schemeClr val="tx1"/>
                </a:solidFill>
                <a:latin typeface="Times New Roman" pitchFamily="18" charset="0"/>
              </a:defRPr>
            </a:lvl1pPr>
            <a:lvl2pPr marL="742950" indent="-285750" defTabSz="922338" eaLnBrk="0" hangingPunct="0">
              <a:defRPr sz="2000">
                <a:solidFill>
                  <a:schemeClr val="tx1"/>
                </a:solidFill>
                <a:latin typeface="Times New Roman" pitchFamily="18" charset="0"/>
              </a:defRPr>
            </a:lvl2pPr>
            <a:lvl3pPr marL="1143000" indent="-228600" defTabSz="922338" eaLnBrk="0" hangingPunct="0">
              <a:defRPr sz="2000">
                <a:solidFill>
                  <a:schemeClr val="tx1"/>
                </a:solidFill>
                <a:latin typeface="Times New Roman" pitchFamily="18" charset="0"/>
              </a:defRPr>
            </a:lvl3pPr>
            <a:lvl4pPr marL="1600200" indent="-228600" defTabSz="922338" eaLnBrk="0" hangingPunct="0">
              <a:defRPr sz="2000">
                <a:solidFill>
                  <a:schemeClr val="tx1"/>
                </a:solidFill>
                <a:latin typeface="Times New Roman" pitchFamily="18" charset="0"/>
              </a:defRPr>
            </a:lvl4pPr>
            <a:lvl5pPr marL="2057400" indent="-228600" defTabSz="922338" eaLnBrk="0" hangingPunct="0">
              <a:defRPr sz="2000">
                <a:solidFill>
                  <a:schemeClr val="tx1"/>
                </a:solidFill>
                <a:latin typeface="Times New Roman" pitchFamily="18" charset="0"/>
              </a:defRPr>
            </a:lvl5pPr>
            <a:lvl6pPr marL="2514600" indent="-228600" defTabSz="922338" eaLnBrk="0" fontAlgn="base" hangingPunct="0">
              <a:spcBef>
                <a:spcPct val="0"/>
              </a:spcBef>
              <a:spcAft>
                <a:spcPct val="0"/>
              </a:spcAft>
              <a:defRPr sz="2000">
                <a:solidFill>
                  <a:schemeClr val="tx1"/>
                </a:solidFill>
                <a:latin typeface="Times New Roman" pitchFamily="18" charset="0"/>
              </a:defRPr>
            </a:lvl6pPr>
            <a:lvl7pPr marL="2971800" indent="-228600" defTabSz="922338" eaLnBrk="0" fontAlgn="base" hangingPunct="0">
              <a:spcBef>
                <a:spcPct val="0"/>
              </a:spcBef>
              <a:spcAft>
                <a:spcPct val="0"/>
              </a:spcAft>
              <a:defRPr sz="2000">
                <a:solidFill>
                  <a:schemeClr val="tx1"/>
                </a:solidFill>
                <a:latin typeface="Times New Roman" pitchFamily="18" charset="0"/>
              </a:defRPr>
            </a:lvl7pPr>
            <a:lvl8pPr marL="3429000" indent="-228600" defTabSz="922338" eaLnBrk="0" fontAlgn="base" hangingPunct="0">
              <a:spcBef>
                <a:spcPct val="0"/>
              </a:spcBef>
              <a:spcAft>
                <a:spcPct val="0"/>
              </a:spcAft>
              <a:defRPr sz="2000">
                <a:solidFill>
                  <a:schemeClr val="tx1"/>
                </a:solidFill>
                <a:latin typeface="Times New Roman" pitchFamily="18" charset="0"/>
              </a:defRPr>
            </a:lvl8pPr>
            <a:lvl9pPr marL="3886200" indent="-228600" defTabSz="922338" eaLnBrk="0" fontAlgn="base" hangingPunct="0">
              <a:spcBef>
                <a:spcPct val="0"/>
              </a:spcBef>
              <a:spcAft>
                <a:spcPct val="0"/>
              </a:spcAft>
              <a:defRPr sz="2000">
                <a:solidFill>
                  <a:schemeClr val="tx1"/>
                </a:solidFill>
                <a:latin typeface="Times New Roman" pitchFamily="18" charset="0"/>
              </a:defRPr>
            </a:lvl9pPr>
          </a:lstStyle>
          <a:p>
            <a:pPr eaLnBrk="1" hangingPunct="1"/>
            <a:fld id="{F592628A-18EF-4C08-B7C8-CFE3345FB8BE}" type="slidenum">
              <a:rPr lang="nl-NL" sz="1200" smtClean="0"/>
              <a:pPr eaLnBrk="1" hangingPunct="1"/>
              <a:t>23</a:t>
            </a:fld>
            <a:endParaRPr lang="nl-NL"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dia-afbeelding 1"/>
          <p:cNvSpPr>
            <a:spLocks noGrp="1" noRot="1" noChangeAspect="1" noTextEdit="1"/>
          </p:cNvSpPr>
          <p:nvPr>
            <p:ph type="sldImg"/>
          </p:nvPr>
        </p:nvSpPr>
        <p:spPr>
          <a:ln/>
        </p:spPr>
      </p:sp>
      <p:sp>
        <p:nvSpPr>
          <p:cNvPr id="53251"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nl-NL" smtClean="0">
              <a:latin typeface="Times New Roman" pitchFamily="18" charset="0"/>
            </a:endParaRPr>
          </a:p>
        </p:txBody>
      </p:sp>
      <p:sp>
        <p:nvSpPr>
          <p:cNvPr id="53252"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eaLnBrk="0" hangingPunct="0">
              <a:defRPr sz="2000">
                <a:solidFill>
                  <a:schemeClr val="tx1"/>
                </a:solidFill>
                <a:latin typeface="Times New Roman" pitchFamily="18" charset="0"/>
              </a:defRPr>
            </a:lvl1pPr>
            <a:lvl2pPr marL="742950" indent="-285750" defTabSz="922338" eaLnBrk="0" hangingPunct="0">
              <a:defRPr sz="2000">
                <a:solidFill>
                  <a:schemeClr val="tx1"/>
                </a:solidFill>
                <a:latin typeface="Times New Roman" pitchFamily="18" charset="0"/>
              </a:defRPr>
            </a:lvl2pPr>
            <a:lvl3pPr marL="1143000" indent="-228600" defTabSz="922338" eaLnBrk="0" hangingPunct="0">
              <a:defRPr sz="2000">
                <a:solidFill>
                  <a:schemeClr val="tx1"/>
                </a:solidFill>
                <a:latin typeface="Times New Roman" pitchFamily="18" charset="0"/>
              </a:defRPr>
            </a:lvl3pPr>
            <a:lvl4pPr marL="1600200" indent="-228600" defTabSz="922338" eaLnBrk="0" hangingPunct="0">
              <a:defRPr sz="2000">
                <a:solidFill>
                  <a:schemeClr val="tx1"/>
                </a:solidFill>
                <a:latin typeface="Times New Roman" pitchFamily="18" charset="0"/>
              </a:defRPr>
            </a:lvl4pPr>
            <a:lvl5pPr marL="2057400" indent="-228600" defTabSz="922338" eaLnBrk="0" hangingPunct="0">
              <a:defRPr sz="2000">
                <a:solidFill>
                  <a:schemeClr val="tx1"/>
                </a:solidFill>
                <a:latin typeface="Times New Roman" pitchFamily="18" charset="0"/>
              </a:defRPr>
            </a:lvl5pPr>
            <a:lvl6pPr marL="2514600" indent="-228600" defTabSz="922338" eaLnBrk="0" fontAlgn="base" hangingPunct="0">
              <a:spcBef>
                <a:spcPct val="0"/>
              </a:spcBef>
              <a:spcAft>
                <a:spcPct val="0"/>
              </a:spcAft>
              <a:defRPr sz="2000">
                <a:solidFill>
                  <a:schemeClr val="tx1"/>
                </a:solidFill>
                <a:latin typeface="Times New Roman" pitchFamily="18" charset="0"/>
              </a:defRPr>
            </a:lvl6pPr>
            <a:lvl7pPr marL="2971800" indent="-228600" defTabSz="922338" eaLnBrk="0" fontAlgn="base" hangingPunct="0">
              <a:spcBef>
                <a:spcPct val="0"/>
              </a:spcBef>
              <a:spcAft>
                <a:spcPct val="0"/>
              </a:spcAft>
              <a:defRPr sz="2000">
                <a:solidFill>
                  <a:schemeClr val="tx1"/>
                </a:solidFill>
                <a:latin typeface="Times New Roman" pitchFamily="18" charset="0"/>
              </a:defRPr>
            </a:lvl7pPr>
            <a:lvl8pPr marL="3429000" indent="-228600" defTabSz="922338" eaLnBrk="0" fontAlgn="base" hangingPunct="0">
              <a:spcBef>
                <a:spcPct val="0"/>
              </a:spcBef>
              <a:spcAft>
                <a:spcPct val="0"/>
              </a:spcAft>
              <a:defRPr sz="2000">
                <a:solidFill>
                  <a:schemeClr val="tx1"/>
                </a:solidFill>
                <a:latin typeface="Times New Roman" pitchFamily="18" charset="0"/>
              </a:defRPr>
            </a:lvl8pPr>
            <a:lvl9pPr marL="3886200" indent="-228600" defTabSz="922338" eaLnBrk="0" fontAlgn="base" hangingPunct="0">
              <a:spcBef>
                <a:spcPct val="0"/>
              </a:spcBef>
              <a:spcAft>
                <a:spcPct val="0"/>
              </a:spcAft>
              <a:defRPr sz="2000">
                <a:solidFill>
                  <a:schemeClr val="tx1"/>
                </a:solidFill>
                <a:latin typeface="Times New Roman" pitchFamily="18" charset="0"/>
              </a:defRPr>
            </a:lvl9pPr>
          </a:lstStyle>
          <a:p>
            <a:pPr eaLnBrk="1" hangingPunct="1"/>
            <a:fld id="{0B077314-7C4F-45A8-B6D7-16355E6C1462}" type="slidenum">
              <a:rPr lang="nl-NL" sz="1200" smtClean="0"/>
              <a:pPr eaLnBrk="1" hangingPunct="1"/>
              <a:t>24</a:t>
            </a:fld>
            <a:endParaRPr lang="nl-NL"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afbeelding 1"/>
          <p:cNvSpPr>
            <a:spLocks noGrp="1" noRot="1" noChangeAspect="1" noTextEdit="1"/>
          </p:cNvSpPr>
          <p:nvPr>
            <p:ph type="sldImg"/>
          </p:nvPr>
        </p:nvSpPr>
        <p:spPr>
          <a:ln/>
        </p:spPr>
      </p:sp>
      <p:sp>
        <p:nvSpPr>
          <p:cNvPr id="54275"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nl-NL" smtClean="0">
              <a:latin typeface="Times New Roman" pitchFamily="18" charset="0"/>
            </a:endParaRPr>
          </a:p>
        </p:txBody>
      </p:sp>
      <p:sp>
        <p:nvSpPr>
          <p:cNvPr id="54276"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eaLnBrk="0" hangingPunct="0">
              <a:defRPr sz="2000">
                <a:solidFill>
                  <a:schemeClr val="tx1"/>
                </a:solidFill>
                <a:latin typeface="Times New Roman" pitchFamily="18" charset="0"/>
              </a:defRPr>
            </a:lvl1pPr>
            <a:lvl2pPr marL="742950" indent="-285750" defTabSz="922338" eaLnBrk="0" hangingPunct="0">
              <a:defRPr sz="2000">
                <a:solidFill>
                  <a:schemeClr val="tx1"/>
                </a:solidFill>
                <a:latin typeface="Times New Roman" pitchFamily="18" charset="0"/>
              </a:defRPr>
            </a:lvl2pPr>
            <a:lvl3pPr marL="1143000" indent="-228600" defTabSz="922338" eaLnBrk="0" hangingPunct="0">
              <a:defRPr sz="2000">
                <a:solidFill>
                  <a:schemeClr val="tx1"/>
                </a:solidFill>
                <a:latin typeface="Times New Roman" pitchFamily="18" charset="0"/>
              </a:defRPr>
            </a:lvl3pPr>
            <a:lvl4pPr marL="1600200" indent="-228600" defTabSz="922338" eaLnBrk="0" hangingPunct="0">
              <a:defRPr sz="2000">
                <a:solidFill>
                  <a:schemeClr val="tx1"/>
                </a:solidFill>
                <a:latin typeface="Times New Roman" pitchFamily="18" charset="0"/>
              </a:defRPr>
            </a:lvl4pPr>
            <a:lvl5pPr marL="2057400" indent="-228600" defTabSz="922338" eaLnBrk="0" hangingPunct="0">
              <a:defRPr sz="2000">
                <a:solidFill>
                  <a:schemeClr val="tx1"/>
                </a:solidFill>
                <a:latin typeface="Times New Roman" pitchFamily="18" charset="0"/>
              </a:defRPr>
            </a:lvl5pPr>
            <a:lvl6pPr marL="2514600" indent="-228600" defTabSz="922338" eaLnBrk="0" fontAlgn="base" hangingPunct="0">
              <a:spcBef>
                <a:spcPct val="0"/>
              </a:spcBef>
              <a:spcAft>
                <a:spcPct val="0"/>
              </a:spcAft>
              <a:defRPr sz="2000">
                <a:solidFill>
                  <a:schemeClr val="tx1"/>
                </a:solidFill>
                <a:latin typeface="Times New Roman" pitchFamily="18" charset="0"/>
              </a:defRPr>
            </a:lvl6pPr>
            <a:lvl7pPr marL="2971800" indent="-228600" defTabSz="922338" eaLnBrk="0" fontAlgn="base" hangingPunct="0">
              <a:spcBef>
                <a:spcPct val="0"/>
              </a:spcBef>
              <a:spcAft>
                <a:spcPct val="0"/>
              </a:spcAft>
              <a:defRPr sz="2000">
                <a:solidFill>
                  <a:schemeClr val="tx1"/>
                </a:solidFill>
                <a:latin typeface="Times New Roman" pitchFamily="18" charset="0"/>
              </a:defRPr>
            </a:lvl7pPr>
            <a:lvl8pPr marL="3429000" indent="-228600" defTabSz="922338" eaLnBrk="0" fontAlgn="base" hangingPunct="0">
              <a:spcBef>
                <a:spcPct val="0"/>
              </a:spcBef>
              <a:spcAft>
                <a:spcPct val="0"/>
              </a:spcAft>
              <a:defRPr sz="2000">
                <a:solidFill>
                  <a:schemeClr val="tx1"/>
                </a:solidFill>
                <a:latin typeface="Times New Roman" pitchFamily="18" charset="0"/>
              </a:defRPr>
            </a:lvl8pPr>
            <a:lvl9pPr marL="3886200" indent="-228600" defTabSz="922338" eaLnBrk="0" fontAlgn="base" hangingPunct="0">
              <a:spcBef>
                <a:spcPct val="0"/>
              </a:spcBef>
              <a:spcAft>
                <a:spcPct val="0"/>
              </a:spcAft>
              <a:defRPr sz="2000">
                <a:solidFill>
                  <a:schemeClr val="tx1"/>
                </a:solidFill>
                <a:latin typeface="Times New Roman" pitchFamily="18" charset="0"/>
              </a:defRPr>
            </a:lvl9pPr>
          </a:lstStyle>
          <a:p>
            <a:pPr eaLnBrk="1" hangingPunct="1"/>
            <a:fld id="{CFA1C3BD-9867-4F6A-93D5-0804AA294240}" type="slidenum">
              <a:rPr lang="nl-NL" sz="1200" smtClean="0"/>
              <a:pPr eaLnBrk="1" hangingPunct="1"/>
              <a:t>25</a:t>
            </a:fld>
            <a:endParaRPr lang="nl-NL"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a:ln/>
        </p:spPr>
      </p:sp>
      <p:sp>
        <p:nvSpPr>
          <p:cNvPr id="55299"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nl-NL" smtClean="0">
              <a:latin typeface="Times New Roman" pitchFamily="18" charset="0"/>
            </a:endParaRPr>
          </a:p>
        </p:txBody>
      </p:sp>
      <p:sp>
        <p:nvSpPr>
          <p:cNvPr id="55300"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eaLnBrk="0" hangingPunct="0">
              <a:defRPr sz="2000">
                <a:solidFill>
                  <a:schemeClr val="tx1"/>
                </a:solidFill>
                <a:latin typeface="Times New Roman" pitchFamily="18" charset="0"/>
              </a:defRPr>
            </a:lvl1pPr>
            <a:lvl2pPr marL="742950" indent="-285750" defTabSz="922338" eaLnBrk="0" hangingPunct="0">
              <a:defRPr sz="2000">
                <a:solidFill>
                  <a:schemeClr val="tx1"/>
                </a:solidFill>
                <a:latin typeface="Times New Roman" pitchFamily="18" charset="0"/>
              </a:defRPr>
            </a:lvl2pPr>
            <a:lvl3pPr marL="1143000" indent="-228600" defTabSz="922338" eaLnBrk="0" hangingPunct="0">
              <a:defRPr sz="2000">
                <a:solidFill>
                  <a:schemeClr val="tx1"/>
                </a:solidFill>
                <a:latin typeface="Times New Roman" pitchFamily="18" charset="0"/>
              </a:defRPr>
            </a:lvl3pPr>
            <a:lvl4pPr marL="1600200" indent="-228600" defTabSz="922338" eaLnBrk="0" hangingPunct="0">
              <a:defRPr sz="2000">
                <a:solidFill>
                  <a:schemeClr val="tx1"/>
                </a:solidFill>
                <a:latin typeface="Times New Roman" pitchFamily="18" charset="0"/>
              </a:defRPr>
            </a:lvl4pPr>
            <a:lvl5pPr marL="2057400" indent="-228600" defTabSz="922338" eaLnBrk="0" hangingPunct="0">
              <a:defRPr sz="2000">
                <a:solidFill>
                  <a:schemeClr val="tx1"/>
                </a:solidFill>
                <a:latin typeface="Times New Roman" pitchFamily="18" charset="0"/>
              </a:defRPr>
            </a:lvl5pPr>
            <a:lvl6pPr marL="2514600" indent="-228600" defTabSz="922338" eaLnBrk="0" fontAlgn="base" hangingPunct="0">
              <a:spcBef>
                <a:spcPct val="0"/>
              </a:spcBef>
              <a:spcAft>
                <a:spcPct val="0"/>
              </a:spcAft>
              <a:defRPr sz="2000">
                <a:solidFill>
                  <a:schemeClr val="tx1"/>
                </a:solidFill>
                <a:latin typeface="Times New Roman" pitchFamily="18" charset="0"/>
              </a:defRPr>
            </a:lvl6pPr>
            <a:lvl7pPr marL="2971800" indent="-228600" defTabSz="922338" eaLnBrk="0" fontAlgn="base" hangingPunct="0">
              <a:spcBef>
                <a:spcPct val="0"/>
              </a:spcBef>
              <a:spcAft>
                <a:spcPct val="0"/>
              </a:spcAft>
              <a:defRPr sz="2000">
                <a:solidFill>
                  <a:schemeClr val="tx1"/>
                </a:solidFill>
                <a:latin typeface="Times New Roman" pitchFamily="18" charset="0"/>
              </a:defRPr>
            </a:lvl7pPr>
            <a:lvl8pPr marL="3429000" indent="-228600" defTabSz="922338" eaLnBrk="0" fontAlgn="base" hangingPunct="0">
              <a:spcBef>
                <a:spcPct val="0"/>
              </a:spcBef>
              <a:spcAft>
                <a:spcPct val="0"/>
              </a:spcAft>
              <a:defRPr sz="2000">
                <a:solidFill>
                  <a:schemeClr val="tx1"/>
                </a:solidFill>
                <a:latin typeface="Times New Roman" pitchFamily="18" charset="0"/>
              </a:defRPr>
            </a:lvl8pPr>
            <a:lvl9pPr marL="3886200" indent="-228600" defTabSz="922338" eaLnBrk="0" fontAlgn="base" hangingPunct="0">
              <a:spcBef>
                <a:spcPct val="0"/>
              </a:spcBef>
              <a:spcAft>
                <a:spcPct val="0"/>
              </a:spcAft>
              <a:defRPr sz="2000">
                <a:solidFill>
                  <a:schemeClr val="tx1"/>
                </a:solidFill>
                <a:latin typeface="Times New Roman" pitchFamily="18" charset="0"/>
              </a:defRPr>
            </a:lvl9pPr>
          </a:lstStyle>
          <a:p>
            <a:pPr eaLnBrk="1" hangingPunct="1"/>
            <a:fld id="{3ECB75EB-8374-447F-BB2C-51EDBB7FFD2D}" type="slidenum">
              <a:rPr lang="nl-NL" sz="1200" smtClean="0"/>
              <a:pPr eaLnBrk="1" hangingPunct="1"/>
              <a:t>26</a:t>
            </a:fld>
            <a:endParaRPr lang="nl-NL"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jdelijke aanduiding voor dia-afbeelding 1"/>
          <p:cNvSpPr>
            <a:spLocks noGrp="1" noRot="1" noChangeAspect="1" noTextEdit="1"/>
          </p:cNvSpPr>
          <p:nvPr>
            <p:ph type="sldImg"/>
          </p:nvPr>
        </p:nvSpPr>
        <p:spPr>
          <a:ln/>
        </p:spPr>
      </p:sp>
      <p:sp>
        <p:nvSpPr>
          <p:cNvPr id="66563" name="Tijdelijke aanduiding voor notiti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nl-NL" smtClean="0">
              <a:latin typeface="Times New Roman" pitchFamily="18" charset="0"/>
            </a:endParaRPr>
          </a:p>
        </p:txBody>
      </p:sp>
      <p:sp>
        <p:nvSpPr>
          <p:cNvPr id="66564" name="Tijdelijke aanduiding voor dianumm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2338" eaLnBrk="0" hangingPunct="0">
              <a:defRPr sz="2000">
                <a:solidFill>
                  <a:schemeClr val="tx1"/>
                </a:solidFill>
                <a:latin typeface="Times New Roman" pitchFamily="18" charset="0"/>
              </a:defRPr>
            </a:lvl1pPr>
            <a:lvl2pPr marL="742950" indent="-285750" defTabSz="922338" eaLnBrk="0" hangingPunct="0">
              <a:defRPr sz="2000">
                <a:solidFill>
                  <a:schemeClr val="tx1"/>
                </a:solidFill>
                <a:latin typeface="Times New Roman" pitchFamily="18" charset="0"/>
              </a:defRPr>
            </a:lvl2pPr>
            <a:lvl3pPr marL="1143000" indent="-228600" defTabSz="922338" eaLnBrk="0" hangingPunct="0">
              <a:defRPr sz="2000">
                <a:solidFill>
                  <a:schemeClr val="tx1"/>
                </a:solidFill>
                <a:latin typeface="Times New Roman" pitchFamily="18" charset="0"/>
              </a:defRPr>
            </a:lvl3pPr>
            <a:lvl4pPr marL="1600200" indent="-228600" defTabSz="922338" eaLnBrk="0" hangingPunct="0">
              <a:defRPr sz="2000">
                <a:solidFill>
                  <a:schemeClr val="tx1"/>
                </a:solidFill>
                <a:latin typeface="Times New Roman" pitchFamily="18" charset="0"/>
              </a:defRPr>
            </a:lvl4pPr>
            <a:lvl5pPr marL="2057400" indent="-228600" defTabSz="922338" eaLnBrk="0" hangingPunct="0">
              <a:defRPr sz="2000">
                <a:solidFill>
                  <a:schemeClr val="tx1"/>
                </a:solidFill>
                <a:latin typeface="Times New Roman" pitchFamily="18" charset="0"/>
              </a:defRPr>
            </a:lvl5pPr>
            <a:lvl6pPr marL="2514600" indent="-228600" defTabSz="922338" eaLnBrk="0" fontAlgn="base" hangingPunct="0">
              <a:spcBef>
                <a:spcPct val="0"/>
              </a:spcBef>
              <a:spcAft>
                <a:spcPct val="0"/>
              </a:spcAft>
              <a:defRPr sz="2000">
                <a:solidFill>
                  <a:schemeClr val="tx1"/>
                </a:solidFill>
                <a:latin typeface="Times New Roman" pitchFamily="18" charset="0"/>
              </a:defRPr>
            </a:lvl6pPr>
            <a:lvl7pPr marL="2971800" indent="-228600" defTabSz="922338" eaLnBrk="0" fontAlgn="base" hangingPunct="0">
              <a:spcBef>
                <a:spcPct val="0"/>
              </a:spcBef>
              <a:spcAft>
                <a:spcPct val="0"/>
              </a:spcAft>
              <a:defRPr sz="2000">
                <a:solidFill>
                  <a:schemeClr val="tx1"/>
                </a:solidFill>
                <a:latin typeface="Times New Roman" pitchFamily="18" charset="0"/>
              </a:defRPr>
            </a:lvl7pPr>
            <a:lvl8pPr marL="3429000" indent="-228600" defTabSz="922338" eaLnBrk="0" fontAlgn="base" hangingPunct="0">
              <a:spcBef>
                <a:spcPct val="0"/>
              </a:spcBef>
              <a:spcAft>
                <a:spcPct val="0"/>
              </a:spcAft>
              <a:defRPr sz="2000">
                <a:solidFill>
                  <a:schemeClr val="tx1"/>
                </a:solidFill>
                <a:latin typeface="Times New Roman" pitchFamily="18" charset="0"/>
              </a:defRPr>
            </a:lvl8pPr>
            <a:lvl9pPr marL="3886200" indent="-228600" defTabSz="922338" eaLnBrk="0" fontAlgn="base" hangingPunct="0">
              <a:spcBef>
                <a:spcPct val="0"/>
              </a:spcBef>
              <a:spcAft>
                <a:spcPct val="0"/>
              </a:spcAft>
              <a:defRPr sz="2000">
                <a:solidFill>
                  <a:schemeClr val="tx1"/>
                </a:solidFill>
                <a:latin typeface="Times New Roman" pitchFamily="18" charset="0"/>
              </a:defRPr>
            </a:lvl9pPr>
          </a:lstStyle>
          <a:p>
            <a:pPr eaLnBrk="1" hangingPunct="1"/>
            <a:fld id="{C9531C21-F36E-4B3D-9B38-2FC71B374F6A}" type="slidenum">
              <a:rPr lang="nl-NL" sz="1200" smtClean="0"/>
              <a:pPr eaLnBrk="1" hangingPunct="1"/>
              <a:t>27</a:t>
            </a:fld>
            <a:endParaRPr lang="nl-NL"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nd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de ondertitelstijl van het model te bewerken</a:t>
            </a:r>
            <a:endParaRPr kumimoji="0" lang="en-US"/>
          </a:p>
        </p:txBody>
      </p:sp>
      <p:sp>
        <p:nvSpPr>
          <p:cNvPr id="28" name="Tijdelijke aanduiding voor datum 27"/>
          <p:cNvSpPr>
            <a:spLocks noGrp="1"/>
          </p:cNvSpPr>
          <p:nvPr>
            <p:ph type="dt" sz="half" idx="10"/>
          </p:nvPr>
        </p:nvSpPr>
        <p:spPr/>
        <p:txBody>
          <a:bodyPr/>
          <a:lstStyle/>
          <a:p>
            <a:fld id="{42F0E701-3D94-4E7D-88B4-94259C1E3604}" type="datetimeFigureOut">
              <a:rPr lang="nl-NL" smtClean="0"/>
              <a:pPr/>
              <a:t>11-11-2014</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7" name="Rechte verbindingslijn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Tijdelijke aanduiding voor dianumm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E68FE30-D250-4FE5-A120-1C331EC6D3A2}" type="slidenum">
              <a:rPr lang="nl-NL" smtClean="0"/>
              <a:pPr/>
              <a:t>‹nr.›</a:t>
            </a:fld>
            <a:endParaRPr lang="nl-NL"/>
          </a:p>
        </p:txBody>
      </p:sp>
      <p:sp>
        <p:nvSpPr>
          <p:cNvPr id="8" name="Titel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42F0E701-3D94-4E7D-88B4-94259C1E3604}" type="datetimeFigureOut">
              <a:rPr lang="nl-NL" smtClean="0"/>
              <a:pPr/>
              <a:t>11-11-2014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E68FE30-D250-4FE5-A120-1C331EC6D3A2}"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bg>
      <p:bgRef idx="1001">
        <a:schemeClr val="bg2"/>
      </p:bgRef>
    </p:bg>
    <p:spTree>
      <p:nvGrpSpPr>
        <p:cNvPr id="1" name=""/>
        <p:cNvGrpSpPr/>
        <p:nvPr/>
      </p:nvGrpSpPr>
      <p:grpSpPr>
        <a:xfrm>
          <a:off x="0" y="0"/>
          <a:ext cx="0" cy="0"/>
          <a:chOff x="0" y="0"/>
          <a:chExt cx="0" cy="0"/>
        </a:xfrm>
      </p:grpSpPr>
      <p:sp>
        <p:nvSpPr>
          <p:cNvPr id="7" name="Rechthoe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hoe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hte verbindingslijn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6915912" y="3009901"/>
            <a:ext cx="457200" cy="441325"/>
          </a:xfrm>
        </p:spPr>
        <p:txBody>
          <a:bodyPr/>
          <a:lstStyle/>
          <a:p>
            <a:fld id="{BE68FE30-D250-4FE5-A120-1C331EC6D3A2}" type="slidenum">
              <a:rPr lang="nl-NL" smtClean="0"/>
              <a:pPr/>
              <a:t>‹nr.›</a:t>
            </a:fld>
            <a:endParaRPr lang="nl-NL"/>
          </a:p>
        </p:txBody>
      </p:sp>
      <p:sp>
        <p:nvSpPr>
          <p:cNvPr id="3" name="Tijdelijke aanduiding voor verticale tekst 2"/>
          <p:cNvSpPr>
            <a:spLocks noGrp="1"/>
          </p:cNvSpPr>
          <p:nvPr>
            <p:ph type="body" orient="vert" idx="1"/>
          </p:nvPr>
        </p:nvSpPr>
        <p:spPr>
          <a:xfrm>
            <a:off x="304800" y="304800"/>
            <a:ext cx="6553200" cy="5821366"/>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42F0E701-3D94-4E7D-88B4-94259C1E3604}" type="datetimeFigureOut">
              <a:rPr lang="nl-NL" smtClean="0"/>
              <a:pPr/>
              <a:t>11-11-2014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2" name="Verticale titel 1"/>
          <p:cNvSpPr>
            <a:spLocks noGrp="1"/>
          </p:cNvSpPr>
          <p:nvPr>
            <p:ph type="title" orient="vert"/>
          </p:nvPr>
        </p:nvSpPr>
        <p:spPr>
          <a:xfrm>
            <a:off x="7391400" y="304801"/>
            <a:ext cx="1447800" cy="5851525"/>
          </a:xfrm>
        </p:spPr>
        <p:txBody>
          <a:bodyPr vert="eaVert"/>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kumimoji="0" lang="nl-NL" smtClean="0"/>
              <a:t>Klik om de stijl te bewerken</a:t>
            </a:r>
            <a:endParaRPr kumimoji="0" lang="en-US"/>
          </a:p>
        </p:txBody>
      </p:sp>
      <p:sp>
        <p:nvSpPr>
          <p:cNvPr id="4" name="Tijdelijke aanduiding voor datum 3"/>
          <p:cNvSpPr>
            <a:spLocks noGrp="1"/>
          </p:cNvSpPr>
          <p:nvPr>
            <p:ph type="dt" sz="half" idx="10"/>
          </p:nvPr>
        </p:nvSpPr>
        <p:spPr/>
        <p:txBody>
          <a:bodyPr/>
          <a:lstStyle/>
          <a:p>
            <a:fld id="{42F0E701-3D94-4E7D-88B4-94259C1E3604}" type="datetimeFigureOut">
              <a:rPr lang="nl-NL" smtClean="0"/>
              <a:pPr/>
              <a:t>11-11-2014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a:xfrm>
            <a:off x="4361688" y="1026372"/>
            <a:ext cx="457200" cy="441325"/>
          </a:xfrm>
        </p:spPr>
        <p:txBody>
          <a:bodyPr/>
          <a:lstStyle/>
          <a:p>
            <a:fld id="{BE68FE30-D250-4FE5-A120-1C331EC6D3A2}" type="slidenum">
              <a:rPr lang="nl-NL" smtClean="0"/>
              <a:pPr/>
              <a:t>‹nr.›</a:t>
            </a:fld>
            <a:endParaRPr lang="nl-NL"/>
          </a:p>
        </p:txBody>
      </p:sp>
      <p:sp>
        <p:nvSpPr>
          <p:cNvPr id="8" name="Tijdelijke aanduiding voor inhoud 7"/>
          <p:cNvSpPr>
            <a:spLocks noGrp="1"/>
          </p:cNvSpPr>
          <p:nvPr>
            <p:ph sz="quarter" idx="1"/>
          </p:nvPr>
        </p:nvSpPr>
        <p:spPr>
          <a:xfrm>
            <a:off x="301752" y="1527048"/>
            <a:ext cx="850392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1"/>
      </p:bgRef>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ijdelijke aanduiding voor teks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13" name="Rechthoe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hthoe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Tijdelijke aanduiding voor voettekst 4"/>
          <p:cNvSpPr>
            <a:spLocks noGrp="1"/>
          </p:cNvSpPr>
          <p:nvPr>
            <p:ph type="ftr" sz="quarter" idx="11"/>
          </p:nvPr>
        </p:nvSpPr>
        <p:spPr/>
        <p:txBody>
          <a:bodyPr/>
          <a:lstStyle/>
          <a:p>
            <a:endParaRPr lang="nl-NL"/>
          </a:p>
        </p:txBody>
      </p:sp>
      <p:sp>
        <p:nvSpPr>
          <p:cNvPr id="4" name="Tijdelijke aanduiding voor datum 3"/>
          <p:cNvSpPr>
            <a:spLocks noGrp="1"/>
          </p:cNvSpPr>
          <p:nvPr>
            <p:ph type="dt" sz="half" idx="10"/>
          </p:nvPr>
        </p:nvSpPr>
        <p:spPr/>
        <p:txBody>
          <a:bodyPr/>
          <a:lstStyle/>
          <a:p>
            <a:fld id="{42F0E701-3D94-4E7D-88B4-94259C1E3604}" type="datetimeFigureOut">
              <a:rPr lang="nl-NL" smtClean="0"/>
              <a:pPr/>
              <a:t>11-11-2014</a:t>
            </a:fld>
            <a:endParaRPr lang="nl-NL"/>
          </a:p>
        </p:txBody>
      </p:sp>
      <p:sp>
        <p:nvSpPr>
          <p:cNvPr id="8" name="Rechte verbindingslijn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E68FE30-D250-4FE5-A120-1C331EC6D3A2}" type="slidenum">
              <a:rPr lang="nl-NL" smtClean="0"/>
              <a:pPr/>
              <a:t>‹nr.›</a:t>
            </a:fld>
            <a:endParaRPr lang="nl-NL"/>
          </a:p>
        </p:txBody>
      </p:sp>
      <p:sp>
        <p:nvSpPr>
          <p:cNvPr id="2" name="Titel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01752" y="228600"/>
            <a:ext cx="8534400" cy="758952"/>
          </a:xfrm>
        </p:spPr>
        <p:txBody>
          <a:body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a:xfrm>
            <a:off x="5791200" y="6409944"/>
            <a:ext cx="3044952" cy="365760"/>
          </a:xfrm>
        </p:spPr>
        <p:txBody>
          <a:bodyPr/>
          <a:lstStyle/>
          <a:p>
            <a:fld id="{42F0E701-3D94-4E7D-88B4-94259C1E3604}" type="datetimeFigureOut">
              <a:rPr lang="nl-NL" smtClean="0"/>
              <a:pPr/>
              <a:t>11-11-2014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E68FE30-D250-4FE5-A120-1C331EC6D3A2}" type="slidenum">
              <a:rPr lang="nl-NL" smtClean="0"/>
              <a:pPr/>
              <a:t>‹nr.›</a:t>
            </a:fld>
            <a:endParaRPr lang="nl-NL"/>
          </a:p>
        </p:txBody>
      </p:sp>
      <p:sp>
        <p:nvSpPr>
          <p:cNvPr id="8" name="Rechte verbindingslijn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Tijdelijke aanduiding voor inhoud 9"/>
          <p:cNvSpPr>
            <a:spLocks noGrp="1"/>
          </p:cNvSpPr>
          <p:nvPr>
            <p:ph sz="half" idx="1"/>
          </p:nvPr>
        </p:nvSpPr>
        <p:spPr>
          <a:xfrm>
            <a:off x="301752" y="1371600"/>
            <a:ext cx="4038600" cy="4681728"/>
          </a:xfrm>
        </p:spPr>
        <p:txBody>
          <a:bodyPr/>
          <a:lstStyle>
            <a:lvl1pPr>
              <a:defRPr sz="2500"/>
            </a:lvl1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2" name="Tijdelijke aanduiding voor inhoud 11"/>
          <p:cNvSpPr>
            <a:spLocks noGrp="1"/>
          </p:cNvSpPr>
          <p:nvPr>
            <p:ph sz="half" idx="2"/>
          </p:nvPr>
        </p:nvSpPr>
        <p:spPr>
          <a:xfrm>
            <a:off x="4800600" y="1371600"/>
            <a:ext cx="4038600" cy="4681728"/>
          </a:xfrm>
        </p:spPr>
        <p:txBody>
          <a:bodyPr/>
          <a:lstStyle>
            <a:lvl1pPr>
              <a:defRPr sz="2500"/>
            </a:lvl1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Ref idx="1001">
        <a:schemeClr val="bg2"/>
      </p:bgRef>
    </p:bg>
    <p:spTree>
      <p:nvGrpSpPr>
        <p:cNvPr id="1" name=""/>
        <p:cNvGrpSpPr/>
        <p:nvPr/>
      </p:nvGrpSpPr>
      <p:grpSpPr>
        <a:xfrm>
          <a:off x="0" y="0"/>
          <a:ext cx="0" cy="0"/>
          <a:chOff x="0" y="0"/>
          <a:chExt cx="0" cy="0"/>
        </a:xfrm>
      </p:grpSpPr>
      <p:sp>
        <p:nvSpPr>
          <p:cNvPr id="10" name="Rechte verbindingslijn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hthoe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hthoe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hthoe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hoe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hoe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ijdelijke aanduiding voor teks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7" name="Tijdelijke aanduiding voor datum 6"/>
          <p:cNvSpPr>
            <a:spLocks noGrp="1"/>
          </p:cNvSpPr>
          <p:nvPr>
            <p:ph type="dt" sz="half" idx="10"/>
          </p:nvPr>
        </p:nvSpPr>
        <p:spPr/>
        <p:txBody>
          <a:bodyPr/>
          <a:lstStyle/>
          <a:p>
            <a:fld id="{42F0E701-3D94-4E7D-88B4-94259C1E3604}" type="datetimeFigureOut">
              <a:rPr lang="nl-NL" smtClean="0"/>
              <a:pPr/>
              <a:t>11-11-2014</a:t>
            </a:fld>
            <a:endParaRPr lang="nl-NL"/>
          </a:p>
        </p:txBody>
      </p:sp>
      <p:sp>
        <p:nvSpPr>
          <p:cNvPr id="8" name="Tijdelijke aanduiding voor voettekst 7"/>
          <p:cNvSpPr>
            <a:spLocks noGrp="1"/>
          </p:cNvSpPr>
          <p:nvPr>
            <p:ph type="ftr" sz="quarter" idx="11"/>
          </p:nvPr>
        </p:nvSpPr>
        <p:spPr>
          <a:xfrm>
            <a:off x="304800" y="6409944"/>
            <a:ext cx="3581400" cy="365760"/>
          </a:xfrm>
        </p:spPr>
        <p:txBody>
          <a:bodyPr/>
          <a:lstStyle/>
          <a:p>
            <a:endParaRPr lang="nl-NL"/>
          </a:p>
        </p:txBody>
      </p:sp>
      <p:sp>
        <p:nvSpPr>
          <p:cNvPr id="15" name="Rechte verbindingslijn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Tijdelijke aanduiding voor inhoud 23"/>
          <p:cNvSpPr>
            <a:spLocks noGrp="1"/>
          </p:cNvSpPr>
          <p:nvPr>
            <p:ph sz="quarter" idx="2"/>
          </p:nvPr>
        </p:nvSpPr>
        <p:spPr>
          <a:xfrm>
            <a:off x="301752" y="2471383"/>
            <a:ext cx="4041648" cy="3818404"/>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6" name="Tijdelijke aanduiding voor inhoud 25"/>
          <p:cNvSpPr>
            <a:spLocks noGrp="1"/>
          </p:cNvSpPr>
          <p:nvPr>
            <p:ph sz="quarter" idx="4"/>
          </p:nvPr>
        </p:nvSpPr>
        <p:spPr>
          <a:xfrm>
            <a:off x="4800600" y="2471383"/>
            <a:ext cx="4038600" cy="3822192"/>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Ova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jdelijke aanduiding voor dianummer 8"/>
          <p:cNvSpPr>
            <a:spLocks noGrp="1"/>
          </p:cNvSpPr>
          <p:nvPr>
            <p:ph type="sldNum" sz="quarter" idx="12"/>
          </p:nvPr>
        </p:nvSpPr>
        <p:spPr>
          <a:xfrm>
            <a:off x="4343400" y="1042416"/>
            <a:ext cx="457200" cy="441325"/>
          </a:xfrm>
        </p:spPr>
        <p:txBody>
          <a:bodyPr/>
          <a:lstStyle>
            <a:lvl1pPr algn="ctr">
              <a:defRPr/>
            </a:lvl1pPr>
          </a:lstStyle>
          <a:p>
            <a:fld id="{BE68FE30-D250-4FE5-A120-1C331EC6D3A2}" type="slidenum">
              <a:rPr lang="nl-NL" smtClean="0"/>
              <a:pPr/>
              <a:t>‹nr.›</a:t>
            </a:fld>
            <a:endParaRPr lang="nl-NL"/>
          </a:p>
        </p:txBody>
      </p:sp>
      <p:sp>
        <p:nvSpPr>
          <p:cNvPr id="23" name="Titel 22"/>
          <p:cNvSpPr>
            <a:spLocks noGrp="1"/>
          </p:cNvSpPr>
          <p:nvPr>
            <p:ph type="title"/>
          </p:nvPr>
        </p:nvSpPr>
        <p:spPr/>
        <p:txBody>
          <a:bodyPr rtlCol="0" anchor="b" anchorCtr="0"/>
          <a:lstStyle/>
          <a:p>
            <a:r>
              <a:rPr kumimoji="0" lang="nl-NL" smtClean="0"/>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42F0E701-3D94-4E7D-88B4-94259C1E3604}" type="datetimeFigureOut">
              <a:rPr lang="nl-NL" smtClean="0"/>
              <a:pPr/>
              <a:t>11-11-2014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a:xfrm>
            <a:off x="4343400" y="1036020"/>
            <a:ext cx="457200" cy="441325"/>
          </a:xfrm>
        </p:spPr>
        <p:txBody>
          <a:bodyPr/>
          <a:lstStyle/>
          <a:p>
            <a:fld id="{BE68FE30-D250-4FE5-A120-1C331EC6D3A2}"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7" name="Rechthoe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hthoe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hthoe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Tijdelijke aanduiding voor datum 1"/>
          <p:cNvSpPr>
            <a:spLocks noGrp="1"/>
          </p:cNvSpPr>
          <p:nvPr>
            <p:ph type="dt" sz="half" idx="10"/>
          </p:nvPr>
        </p:nvSpPr>
        <p:spPr/>
        <p:txBody>
          <a:bodyPr/>
          <a:lstStyle/>
          <a:p>
            <a:fld id="{42F0E701-3D94-4E7D-88B4-94259C1E3604}" type="datetimeFigureOut">
              <a:rPr lang="nl-NL" smtClean="0"/>
              <a:pPr/>
              <a:t>11-11-2014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E68FE30-D250-4FE5-A120-1C331EC6D3A2}"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1"/>
      </p:bgRef>
    </p:bg>
    <p:spTree>
      <p:nvGrpSpPr>
        <p:cNvPr id="1" name=""/>
        <p:cNvGrpSpPr/>
        <p:nvPr/>
      </p:nvGrpSpPr>
      <p:grpSpPr>
        <a:xfrm>
          <a:off x="0" y="0"/>
          <a:ext cx="0" cy="0"/>
          <a:chOff x="0" y="0"/>
          <a:chExt cx="0" cy="0"/>
        </a:xfrm>
      </p:grpSpPr>
      <p:sp>
        <p:nvSpPr>
          <p:cNvPr id="19" name="Rechthoe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hoe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hthoe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8" name="Rechthoe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hte verbindingslijn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Tijdelijke aanduiding voor inhoud 19"/>
          <p:cNvSpPr>
            <a:spLocks noGrp="1"/>
          </p:cNvSpPr>
          <p:nvPr>
            <p:ph sz="quarter" idx="1"/>
          </p:nvPr>
        </p:nvSpPr>
        <p:spPr>
          <a:xfrm>
            <a:off x="3124200" y="685800"/>
            <a:ext cx="5638800" cy="54102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0" name="Ova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Tijdelijke aanduiding voor dianumm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E68FE30-D250-4FE5-A120-1C331EC6D3A2}" type="slidenum">
              <a:rPr lang="nl-NL" smtClean="0"/>
              <a:pPr/>
              <a:t>‹nr.›</a:t>
            </a:fld>
            <a:endParaRPr lang="nl-NL"/>
          </a:p>
        </p:txBody>
      </p:sp>
      <p:sp>
        <p:nvSpPr>
          <p:cNvPr id="21" name="Rechthoe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Tijdelijke aanduiding voor datum 4"/>
          <p:cNvSpPr>
            <a:spLocks noGrp="1"/>
          </p:cNvSpPr>
          <p:nvPr>
            <p:ph type="dt" sz="half" idx="10"/>
          </p:nvPr>
        </p:nvSpPr>
        <p:spPr/>
        <p:txBody>
          <a:bodyPr/>
          <a:lstStyle/>
          <a:p>
            <a:fld id="{42F0E701-3D94-4E7D-88B4-94259C1E3604}" type="datetimeFigureOut">
              <a:rPr lang="nl-NL" smtClean="0"/>
              <a:pPr/>
              <a:t>11-11-2014</a:t>
            </a:fld>
            <a:endParaRPr lang="nl-NL"/>
          </a:p>
        </p:txBody>
      </p:sp>
      <p:sp>
        <p:nvSpPr>
          <p:cNvPr id="6" name="Tijdelijke aanduiding voor voettekst 5"/>
          <p:cNvSpPr>
            <a:spLocks noGrp="1"/>
          </p:cNvSpPr>
          <p:nvPr>
            <p:ph type="ftr" sz="quarter" idx="11"/>
          </p:nvPr>
        </p:nvSpPr>
        <p:spPr>
          <a:xfrm>
            <a:off x="301752" y="6410848"/>
            <a:ext cx="3383280" cy="365760"/>
          </a:xfrm>
        </p:spPr>
        <p:txBody>
          <a:bodyPr/>
          <a:lstStyle/>
          <a:p>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1" name="Rechte verbindingslijn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hoe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hthoe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hoe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Tijdelijke aanduiding voor dianummer 6"/>
          <p:cNvSpPr>
            <a:spLocks noGrp="1"/>
          </p:cNvSpPr>
          <p:nvPr>
            <p:ph type="sldNum" sz="quarter" idx="12"/>
          </p:nvPr>
        </p:nvSpPr>
        <p:spPr>
          <a:xfrm>
            <a:off x="1371600" y="312738"/>
            <a:ext cx="457200" cy="441325"/>
          </a:xfrm>
        </p:spPr>
        <p:txBody>
          <a:bodyPr/>
          <a:lstStyle/>
          <a:p>
            <a:fld id="{BE68FE30-D250-4FE5-A120-1C331EC6D3A2}" type="slidenum">
              <a:rPr lang="nl-NL" smtClean="0"/>
              <a:pPr/>
              <a:t>‹nr.›</a:t>
            </a:fld>
            <a:endParaRPr lang="nl-NL"/>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3000375" y="609600"/>
            <a:ext cx="5867400" cy="4267200"/>
          </a:xfrm>
        </p:spPr>
        <p:txBody>
          <a:bodyPr/>
          <a:lstStyle>
            <a:lvl1pPr marL="0" indent="0">
              <a:buNone/>
              <a:defRPr sz="3200"/>
            </a:lvl1pPr>
          </a:lstStyle>
          <a:p>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22" name="Rechthoe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Tijdelijke aanduiding voor datum 4"/>
          <p:cNvSpPr>
            <a:spLocks noGrp="1"/>
          </p:cNvSpPr>
          <p:nvPr>
            <p:ph type="dt" sz="half" idx="10"/>
          </p:nvPr>
        </p:nvSpPr>
        <p:spPr>
          <a:xfrm>
            <a:off x="5788152" y="6404984"/>
            <a:ext cx="3044952" cy="365760"/>
          </a:xfrm>
        </p:spPr>
        <p:txBody>
          <a:bodyPr/>
          <a:lstStyle/>
          <a:p>
            <a:fld id="{42F0E701-3D94-4E7D-88B4-94259C1E3604}" type="datetimeFigureOut">
              <a:rPr lang="nl-NL" smtClean="0"/>
              <a:pPr/>
              <a:t>11-11-2014</a:t>
            </a:fld>
            <a:endParaRPr lang="nl-NL"/>
          </a:p>
        </p:txBody>
      </p:sp>
      <p:sp>
        <p:nvSpPr>
          <p:cNvPr id="6" name="Tijdelijke aanduiding voor voettekst 5"/>
          <p:cNvSpPr>
            <a:spLocks noGrp="1"/>
          </p:cNvSpPr>
          <p:nvPr>
            <p:ph type="ftr" sz="quarter" idx="11"/>
          </p:nvPr>
        </p:nvSpPr>
        <p:spPr>
          <a:xfrm>
            <a:off x="301752" y="6410848"/>
            <a:ext cx="3584448" cy="365760"/>
          </a:xfrm>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Tijdelijke aanduiding voor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2F0E701-3D94-4E7D-88B4-94259C1E3604}" type="datetimeFigureOut">
              <a:rPr lang="nl-NL" smtClean="0"/>
              <a:pPr/>
              <a:t>11-11-2014</a:t>
            </a:fld>
            <a:endParaRPr lang="nl-NL"/>
          </a:p>
        </p:txBody>
      </p:sp>
      <p:sp>
        <p:nvSpPr>
          <p:cNvPr id="3" name="Tijdelijke aanduiding voor voettekst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nl-NL"/>
          </a:p>
        </p:txBody>
      </p:sp>
      <p:sp>
        <p:nvSpPr>
          <p:cNvPr id="8" name="Rechthoe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hte verbindingslijn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Tijdelijke aanduiding voor dianumm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E68FE30-D250-4FE5-A120-1C331EC6D3A2}" type="slidenum">
              <a:rPr lang="nl-NL" smtClean="0"/>
              <a:pPr/>
              <a:t>‹nr.›</a:t>
            </a:fld>
            <a:endParaRPr lang="nl-NL"/>
          </a:p>
        </p:txBody>
      </p:sp>
      <p:sp>
        <p:nvSpPr>
          <p:cNvPr id="22" name="Tijdelijke aanduiding voor titel 21"/>
          <p:cNvSpPr>
            <a:spLocks noGrp="1"/>
          </p:cNvSpPr>
          <p:nvPr>
            <p:ph type="title"/>
          </p:nvPr>
        </p:nvSpPr>
        <p:spPr>
          <a:xfrm>
            <a:off x="301752" y="228600"/>
            <a:ext cx="8534400" cy="758952"/>
          </a:xfrm>
          <a:prstGeom prst="rect">
            <a:avLst/>
          </a:prstGeom>
        </p:spPr>
        <p:txBody>
          <a:bodyPr vert="horz" anchor="b">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gTjVepyNLuM" TargetMode="External"/><Relationship Id="rId2" Type="http://schemas.openxmlformats.org/officeDocument/2006/relationships/hyperlink" Target="http://www.npo.nl/totilas-paard-en-fenomeen/14-08-2014/POW_00838320"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hyperlink" Target="http://deredactie.be/cm/vrtnieuws/videozone/programmas/journaal/2.36412?video=1.214261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normAutofit/>
          </a:bodyPr>
          <a:lstStyle/>
          <a:p>
            <a:pPr algn="l"/>
            <a:r>
              <a:rPr lang="nl-NL" sz="2400" dirty="0" smtClean="0"/>
              <a:t>Thema 2, de Manege</a:t>
            </a:r>
            <a:endParaRPr lang="nl-NL" sz="2400" dirty="0"/>
          </a:p>
        </p:txBody>
      </p:sp>
      <p:sp>
        <p:nvSpPr>
          <p:cNvPr id="2" name="Titel 1"/>
          <p:cNvSpPr>
            <a:spLocks noGrp="1"/>
          </p:cNvSpPr>
          <p:nvPr>
            <p:ph type="ctrTitle"/>
          </p:nvPr>
        </p:nvSpPr>
        <p:spPr>
          <a:xfrm>
            <a:off x="685800" y="381000"/>
            <a:ext cx="7772400" cy="1175792"/>
          </a:xfrm>
        </p:spPr>
        <p:txBody>
          <a:bodyPr>
            <a:normAutofit/>
          </a:bodyPr>
          <a:lstStyle/>
          <a:p>
            <a:pPr algn="l"/>
            <a:r>
              <a:rPr lang="nl-NL" dirty="0" smtClean="0"/>
              <a:t>Huisvesting H3</a:t>
            </a:r>
            <a:endParaRPr lang="nl-NL"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84168" y="264095"/>
            <a:ext cx="2857500" cy="410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6904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jdelijke aanduiding voor inhoud 2"/>
          <p:cNvSpPr>
            <a:spLocks noGrp="1"/>
          </p:cNvSpPr>
          <p:nvPr>
            <p:ph idx="1"/>
          </p:nvPr>
        </p:nvSpPr>
        <p:spPr>
          <a:xfrm>
            <a:off x="251521" y="1412776"/>
            <a:ext cx="8592442" cy="5184576"/>
          </a:xfrm>
        </p:spPr>
        <p:txBody>
          <a:bodyPr>
            <a:normAutofit/>
          </a:bodyPr>
          <a:lstStyle/>
          <a:p>
            <a:pPr>
              <a:buFontTx/>
              <a:buNone/>
            </a:pPr>
            <a:r>
              <a:rPr lang="nl-NL" dirty="0" smtClean="0">
                <a:solidFill>
                  <a:schemeClr val="tx1"/>
                </a:solidFill>
              </a:rPr>
              <a:t>Oorzaak: </a:t>
            </a:r>
            <a:r>
              <a:rPr lang="nl-NL" i="1" dirty="0" smtClean="0">
                <a:solidFill>
                  <a:schemeClr val="tx1"/>
                </a:solidFill>
              </a:rPr>
              <a:t>Beperking van de bewegingsvrijheid.</a:t>
            </a:r>
          </a:p>
          <a:p>
            <a:r>
              <a:rPr lang="nl-NL" dirty="0" smtClean="0">
                <a:solidFill>
                  <a:schemeClr val="tx1"/>
                </a:solidFill>
              </a:rPr>
              <a:t>Hoefproblemen door beperkte doorbloeding en </a:t>
            </a:r>
            <a:br>
              <a:rPr lang="nl-NL" dirty="0" smtClean="0">
                <a:solidFill>
                  <a:schemeClr val="tx1"/>
                </a:solidFill>
              </a:rPr>
            </a:br>
            <a:r>
              <a:rPr lang="nl-NL" dirty="0" smtClean="0">
                <a:solidFill>
                  <a:schemeClr val="tx1"/>
                </a:solidFill>
              </a:rPr>
              <a:t>toevoer van voedingsstoffen.</a:t>
            </a:r>
          </a:p>
          <a:p>
            <a:r>
              <a:rPr lang="nl-NL" dirty="0" smtClean="0">
                <a:solidFill>
                  <a:schemeClr val="tx1"/>
                </a:solidFill>
              </a:rPr>
              <a:t>Ernstige gevolgen voor het bewegings-</a:t>
            </a:r>
            <a:br>
              <a:rPr lang="nl-NL" dirty="0" smtClean="0">
                <a:solidFill>
                  <a:schemeClr val="tx1"/>
                </a:solidFill>
              </a:rPr>
            </a:br>
            <a:r>
              <a:rPr lang="nl-NL" dirty="0" smtClean="0">
                <a:solidFill>
                  <a:schemeClr val="tx1"/>
                </a:solidFill>
              </a:rPr>
              <a:t>apparaat door te weinig vorming van</a:t>
            </a:r>
            <a:br>
              <a:rPr lang="nl-NL" dirty="0" smtClean="0">
                <a:solidFill>
                  <a:schemeClr val="tx1"/>
                </a:solidFill>
              </a:rPr>
            </a:br>
            <a:r>
              <a:rPr lang="nl-NL" dirty="0" smtClean="0">
                <a:solidFill>
                  <a:schemeClr val="tx1"/>
                </a:solidFill>
              </a:rPr>
              <a:t> gewrichtsvloeistof.</a:t>
            </a:r>
          </a:p>
          <a:p>
            <a:r>
              <a:rPr lang="nl-NL" dirty="0" smtClean="0">
                <a:solidFill>
                  <a:schemeClr val="tx1"/>
                </a:solidFill>
              </a:rPr>
              <a:t>Stalbenen door ophoping van vocht en </a:t>
            </a:r>
            <a:br>
              <a:rPr lang="nl-NL" dirty="0" smtClean="0">
                <a:solidFill>
                  <a:schemeClr val="tx1"/>
                </a:solidFill>
              </a:rPr>
            </a:br>
            <a:r>
              <a:rPr lang="nl-NL" dirty="0" smtClean="0">
                <a:solidFill>
                  <a:schemeClr val="tx1"/>
                </a:solidFill>
              </a:rPr>
              <a:t>afvalstoffen.</a:t>
            </a:r>
          </a:p>
          <a:p>
            <a:r>
              <a:rPr lang="nl-NL" dirty="0" smtClean="0">
                <a:solidFill>
                  <a:schemeClr val="tx1"/>
                </a:solidFill>
              </a:rPr>
              <a:t>Slechte darmactiviteit.</a:t>
            </a:r>
          </a:p>
          <a:p>
            <a:r>
              <a:rPr lang="nl-NL" dirty="0" smtClean="0">
                <a:solidFill>
                  <a:schemeClr val="tx1"/>
                </a:solidFill>
              </a:rPr>
              <a:t>Meer kans op verwondingen door verveling.</a:t>
            </a:r>
          </a:p>
          <a:p>
            <a:pPr>
              <a:buFontTx/>
              <a:buChar char="-"/>
            </a:pPr>
            <a:endParaRPr lang="nl-NL" dirty="0" smtClean="0">
              <a:solidFill>
                <a:schemeClr val="tx1"/>
              </a:solidFill>
            </a:endParaRPr>
          </a:p>
          <a:p>
            <a:pPr>
              <a:buFontTx/>
              <a:buChar char="-"/>
            </a:pPr>
            <a:endParaRPr lang="nl-NL" dirty="0" smtClean="0">
              <a:solidFill>
                <a:schemeClr val="tx1"/>
              </a:solidFill>
            </a:endParaRPr>
          </a:p>
        </p:txBody>
      </p:sp>
      <p:pic>
        <p:nvPicPr>
          <p:cNvPr id="83974" name="Picture 6" descr="G:\Communicatie\Relatiegroepen\Interne relatiegroepen\Opleidingen\(Van) paarden houden\Paard en Welzijn\Beeldmateriaal\KNHS_PP\070420684_ABFweb.jpg"/>
          <p:cNvPicPr>
            <a:picLocks noChangeAspect="1" noChangeArrowheads="1"/>
          </p:cNvPicPr>
          <p:nvPr/>
        </p:nvPicPr>
        <p:blipFill>
          <a:blip r:embed="rId2" cstate="print"/>
          <a:srcRect/>
          <a:stretch>
            <a:fillRect/>
          </a:stretch>
        </p:blipFill>
        <p:spPr bwMode="auto">
          <a:xfrm>
            <a:off x="6700137" y="2639164"/>
            <a:ext cx="1864454" cy="2799530"/>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normAutofit fontScale="90000"/>
          </a:bodyPr>
          <a:lstStyle/>
          <a:p>
            <a:r>
              <a:rPr lang="nl-NL" dirty="0">
                <a:solidFill>
                  <a:schemeClr val="tx1"/>
                </a:solidFill>
              </a:rPr>
              <a:t>Gevolgen van slechte of verkeerde </a:t>
            </a:r>
            <a:r>
              <a:rPr lang="nl-NL" dirty="0" smtClean="0">
                <a:solidFill>
                  <a:schemeClr val="tx1"/>
                </a:solidFill>
              </a:rPr>
              <a:t>huisvesting</a:t>
            </a:r>
            <a:endParaRPr lang="nl-NL" dirty="0"/>
          </a:p>
        </p:txBody>
      </p:sp>
    </p:spTree>
    <p:extLst>
      <p:ext uri="{BB962C8B-B14F-4D97-AF65-F5344CB8AC3E}">
        <p14:creationId xmlns="" xmlns:p14="http://schemas.microsoft.com/office/powerpoint/2010/main" val="2979596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jdelijke aanduiding voor inhoud 2"/>
          <p:cNvSpPr>
            <a:spLocks noGrp="1"/>
          </p:cNvSpPr>
          <p:nvPr>
            <p:ph idx="1"/>
          </p:nvPr>
        </p:nvSpPr>
        <p:spPr>
          <a:xfrm>
            <a:off x="323528" y="1628800"/>
            <a:ext cx="8496944" cy="4896544"/>
          </a:xfrm>
        </p:spPr>
        <p:txBody>
          <a:bodyPr/>
          <a:lstStyle/>
          <a:p>
            <a:pPr>
              <a:buFontTx/>
              <a:buNone/>
            </a:pPr>
            <a:r>
              <a:rPr lang="nl-NL" dirty="0" smtClean="0">
                <a:solidFill>
                  <a:schemeClr val="tx1"/>
                </a:solidFill>
              </a:rPr>
              <a:t>Oorzaak: </a:t>
            </a:r>
            <a:r>
              <a:rPr lang="nl-NL" i="1" dirty="0" smtClean="0">
                <a:solidFill>
                  <a:schemeClr val="tx1"/>
                </a:solidFill>
              </a:rPr>
              <a:t>Gebrek aan hygiëne.</a:t>
            </a:r>
          </a:p>
          <a:p>
            <a:r>
              <a:rPr lang="nl-NL" dirty="0" smtClean="0">
                <a:solidFill>
                  <a:schemeClr val="tx1"/>
                </a:solidFill>
              </a:rPr>
              <a:t>Hoefproblemen: rotstraal en hoefzweren.</a:t>
            </a:r>
          </a:p>
          <a:p>
            <a:r>
              <a:rPr lang="nl-NL" dirty="0" smtClean="0">
                <a:solidFill>
                  <a:schemeClr val="tx1"/>
                </a:solidFill>
              </a:rPr>
              <a:t>Verhoogde kans op virusinfecties.</a:t>
            </a:r>
          </a:p>
          <a:p>
            <a:pPr>
              <a:buFontTx/>
              <a:buNone/>
            </a:pPr>
            <a:endParaRPr lang="nl-NL" dirty="0" smtClean="0">
              <a:solidFill>
                <a:schemeClr val="tx1"/>
              </a:solidFill>
            </a:endParaRPr>
          </a:p>
          <a:p>
            <a:pPr>
              <a:buFontTx/>
              <a:buChar char="-"/>
            </a:pPr>
            <a:endParaRPr lang="nl-NL" dirty="0" smtClean="0">
              <a:solidFill>
                <a:schemeClr val="tx1"/>
              </a:solidFill>
            </a:endParaRPr>
          </a:p>
          <a:p>
            <a:pPr>
              <a:buFontTx/>
              <a:buChar char="-"/>
            </a:pPr>
            <a:endParaRPr lang="nl-NL" dirty="0" smtClean="0">
              <a:solidFill>
                <a:schemeClr val="tx1"/>
              </a:solidFill>
            </a:endParaRPr>
          </a:p>
        </p:txBody>
      </p:sp>
      <p:pic>
        <p:nvPicPr>
          <p:cNvPr id="84997" name="Picture 5" descr="G:\Communicatie\Relatiegroepen\Interne relatiegroepen\Opleidingen\(Van) paarden houden\Paard en Welzijn\Beeldmateriaal\KNHS_PP\980616672_ABFweb.jpg"/>
          <p:cNvPicPr>
            <a:picLocks noChangeAspect="1" noChangeArrowheads="1"/>
          </p:cNvPicPr>
          <p:nvPr/>
        </p:nvPicPr>
        <p:blipFill>
          <a:blip r:embed="rId2" cstate="print"/>
          <a:srcRect/>
          <a:stretch>
            <a:fillRect/>
          </a:stretch>
        </p:blipFill>
        <p:spPr bwMode="auto">
          <a:xfrm>
            <a:off x="3923928" y="3573016"/>
            <a:ext cx="4417954" cy="2931666"/>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normAutofit fontScale="90000"/>
          </a:bodyPr>
          <a:lstStyle/>
          <a:p>
            <a:r>
              <a:rPr lang="nl-NL" dirty="0">
                <a:solidFill>
                  <a:schemeClr val="tx1"/>
                </a:solidFill>
              </a:rPr>
              <a:t>Gevolgen van slechte of verkeerde </a:t>
            </a:r>
            <a:r>
              <a:rPr lang="nl-NL" dirty="0" smtClean="0">
                <a:solidFill>
                  <a:schemeClr val="tx1"/>
                </a:solidFill>
              </a:rPr>
              <a:t>huisvesting</a:t>
            </a:r>
            <a:endParaRPr lang="nl-NL" dirty="0"/>
          </a:p>
        </p:txBody>
      </p:sp>
    </p:spTree>
    <p:extLst>
      <p:ext uri="{BB962C8B-B14F-4D97-AF65-F5344CB8AC3E}">
        <p14:creationId xmlns="" xmlns:p14="http://schemas.microsoft.com/office/powerpoint/2010/main" val="2726989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jdelijke aanduiding voor inhoud 2"/>
          <p:cNvSpPr>
            <a:spLocks noGrp="1"/>
          </p:cNvSpPr>
          <p:nvPr>
            <p:ph idx="1"/>
          </p:nvPr>
        </p:nvSpPr>
        <p:spPr>
          <a:xfrm>
            <a:off x="251520" y="1556792"/>
            <a:ext cx="8712968" cy="5059908"/>
          </a:xfrm>
        </p:spPr>
        <p:txBody>
          <a:bodyPr/>
          <a:lstStyle/>
          <a:p>
            <a:pPr>
              <a:buFontTx/>
              <a:buNone/>
            </a:pPr>
            <a:r>
              <a:rPr lang="nl-NL" dirty="0" smtClean="0">
                <a:solidFill>
                  <a:schemeClr val="tx1"/>
                </a:solidFill>
              </a:rPr>
              <a:t>Oorzaak: </a:t>
            </a:r>
            <a:r>
              <a:rPr lang="nl-NL" i="1" dirty="0" smtClean="0">
                <a:solidFill>
                  <a:schemeClr val="tx1"/>
                </a:solidFill>
              </a:rPr>
              <a:t>Gebrek aan frisse lucht.</a:t>
            </a:r>
          </a:p>
          <a:p>
            <a:r>
              <a:rPr lang="nl-NL" dirty="0" smtClean="0">
                <a:solidFill>
                  <a:schemeClr val="tx1"/>
                </a:solidFill>
              </a:rPr>
              <a:t>Ammoniakdampen kunnen keelontstekingen en bronchitis veroorzaken. </a:t>
            </a:r>
          </a:p>
          <a:p>
            <a:r>
              <a:rPr lang="nl-NL" dirty="0" smtClean="0">
                <a:solidFill>
                  <a:schemeClr val="tx1"/>
                </a:solidFill>
              </a:rPr>
              <a:t>Bij verwaarlozing van luchtwegaandoeningen kan het paard dampig worden. </a:t>
            </a:r>
          </a:p>
          <a:p>
            <a:pPr>
              <a:buFontTx/>
              <a:buChar char="-"/>
            </a:pPr>
            <a:endParaRPr lang="nl-NL" dirty="0" smtClean="0">
              <a:solidFill>
                <a:schemeClr val="tx1"/>
              </a:solidFill>
            </a:endParaRPr>
          </a:p>
          <a:p>
            <a:pPr>
              <a:buFontTx/>
              <a:buChar char="-"/>
            </a:pPr>
            <a:endParaRPr lang="nl-NL" dirty="0" smtClean="0">
              <a:solidFill>
                <a:schemeClr val="tx1"/>
              </a:solidFill>
            </a:endParaRPr>
          </a:p>
        </p:txBody>
      </p:sp>
      <p:pic>
        <p:nvPicPr>
          <p:cNvPr id="86021" name="Picture 5" descr="G:\Communicatie\Relatiegroepen\Interne relatiegroepen\Opleidingen\(Van) paarden houden\Paard en Welzijn\Beeldmateriaal\KNHS_PP\080529210_ABFweb.jpg"/>
          <p:cNvPicPr>
            <a:picLocks noChangeAspect="1" noChangeArrowheads="1"/>
          </p:cNvPicPr>
          <p:nvPr/>
        </p:nvPicPr>
        <p:blipFill>
          <a:blip r:embed="rId2" cstate="print"/>
          <a:srcRect/>
          <a:stretch>
            <a:fillRect/>
          </a:stretch>
        </p:blipFill>
        <p:spPr bwMode="auto">
          <a:xfrm>
            <a:off x="4283968" y="3991391"/>
            <a:ext cx="2916784" cy="2621385"/>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normAutofit fontScale="90000"/>
          </a:bodyPr>
          <a:lstStyle/>
          <a:p>
            <a:r>
              <a:rPr lang="nl-NL" dirty="0">
                <a:solidFill>
                  <a:schemeClr val="tx1"/>
                </a:solidFill>
              </a:rPr>
              <a:t>Gevolgen van slechte of verkeerde </a:t>
            </a:r>
            <a:r>
              <a:rPr lang="nl-NL" dirty="0" smtClean="0">
                <a:solidFill>
                  <a:schemeClr val="tx1"/>
                </a:solidFill>
              </a:rPr>
              <a:t>huisvesting</a:t>
            </a:r>
            <a:endParaRPr lang="nl-NL" dirty="0"/>
          </a:p>
        </p:txBody>
      </p:sp>
    </p:spTree>
    <p:extLst>
      <p:ext uri="{BB962C8B-B14F-4D97-AF65-F5344CB8AC3E}">
        <p14:creationId xmlns="" xmlns:p14="http://schemas.microsoft.com/office/powerpoint/2010/main" val="2951542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jdelijke aanduiding voor inhoud 2"/>
          <p:cNvSpPr>
            <a:spLocks noGrp="1"/>
          </p:cNvSpPr>
          <p:nvPr>
            <p:ph idx="1"/>
          </p:nvPr>
        </p:nvSpPr>
        <p:spPr>
          <a:xfrm>
            <a:off x="251520" y="1412776"/>
            <a:ext cx="8535293" cy="5302349"/>
          </a:xfrm>
        </p:spPr>
        <p:txBody>
          <a:bodyPr>
            <a:normAutofit/>
          </a:bodyPr>
          <a:lstStyle/>
          <a:p>
            <a:pPr>
              <a:buFontTx/>
              <a:buNone/>
            </a:pPr>
            <a:r>
              <a:rPr lang="nl-NL" dirty="0" smtClean="0">
                <a:solidFill>
                  <a:schemeClr val="tx1"/>
                </a:solidFill>
              </a:rPr>
              <a:t>Oorzaak: </a:t>
            </a:r>
            <a:r>
              <a:rPr lang="nl-NL" i="1" dirty="0" smtClean="0">
                <a:solidFill>
                  <a:schemeClr val="tx1"/>
                </a:solidFill>
              </a:rPr>
              <a:t>Verkeerde voeding.</a:t>
            </a:r>
          </a:p>
          <a:p>
            <a:pPr>
              <a:buFontTx/>
              <a:buNone/>
            </a:pPr>
            <a:r>
              <a:rPr lang="nl-NL" dirty="0" smtClean="0">
                <a:solidFill>
                  <a:schemeClr val="tx1"/>
                </a:solidFill>
              </a:rPr>
              <a:t>Door het voeren van beschimmeld of stoffig voer, </a:t>
            </a:r>
          </a:p>
          <a:p>
            <a:pPr>
              <a:buFontTx/>
              <a:buNone/>
            </a:pPr>
            <a:r>
              <a:rPr lang="nl-NL" dirty="0" smtClean="0">
                <a:solidFill>
                  <a:schemeClr val="tx1"/>
                </a:solidFill>
              </a:rPr>
              <a:t>te weinig ruwvoer, te veel voer of te weinig voerbeurten:</a:t>
            </a:r>
            <a:br>
              <a:rPr lang="nl-NL" dirty="0" smtClean="0">
                <a:solidFill>
                  <a:schemeClr val="tx1"/>
                </a:solidFill>
              </a:rPr>
            </a:br>
            <a:endParaRPr lang="nl-NL" dirty="0" smtClean="0">
              <a:solidFill>
                <a:schemeClr val="tx1"/>
              </a:solidFill>
            </a:endParaRPr>
          </a:p>
          <a:p>
            <a:r>
              <a:rPr lang="nl-NL" dirty="0" smtClean="0">
                <a:solidFill>
                  <a:schemeClr val="tx1"/>
                </a:solidFill>
              </a:rPr>
              <a:t>Koliek</a:t>
            </a:r>
          </a:p>
          <a:p>
            <a:r>
              <a:rPr lang="nl-NL" dirty="0" smtClean="0">
                <a:solidFill>
                  <a:schemeClr val="tx1"/>
                </a:solidFill>
              </a:rPr>
              <a:t>Maagzweren</a:t>
            </a:r>
          </a:p>
          <a:p>
            <a:r>
              <a:rPr lang="nl-NL" dirty="0" smtClean="0">
                <a:solidFill>
                  <a:schemeClr val="tx1"/>
                </a:solidFill>
              </a:rPr>
              <a:t>Diarree</a:t>
            </a:r>
          </a:p>
          <a:p>
            <a:r>
              <a:rPr lang="nl-NL" dirty="0" smtClean="0">
                <a:solidFill>
                  <a:schemeClr val="tx1"/>
                </a:solidFill>
              </a:rPr>
              <a:t>Hoefbevangenheid</a:t>
            </a:r>
          </a:p>
          <a:p>
            <a:r>
              <a:rPr lang="nl-NL" dirty="0" smtClean="0">
                <a:solidFill>
                  <a:schemeClr val="tx1"/>
                </a:solidFill>
              </a:rPr>
              <a:t>Spierbevangenheid</a:t>
            </a:r>
          </a:p>
          <a:p>
            <a:pPr>
              <a:buFontTx/>
              <a:buChar char="-"/>
            </a:pPr>
            <a:endParaRPr lang="nl-NL" dirty="0" smtClean="0">
              <a:solidFill>
                <a:schemeClr val="tx1"/>
              </a:solidFill>
            </a:endParaRPr>
          </a:p>
          <a:p>
            <a:pPr>
              <a:buFontTx/>
              <a:buChar char="-"/>
            </a:pPr>
            <a:endParaRPr lang="nl-NL" dirty="0" smtClean="0">
              <a:solidFill>
                <a:schemeClr val="tx1"/>
              </a:solidFill>
            </a:endParaRPr>
          </a:p>
        </p:txBody>
      </p:sp>
      <p:pic>
        <p:nvPicPr>
          <p:cNvPr id="5" name="Picture 4"/>
          <p:cNvPicPr>
            <a:picLocks noChangeAspect="1" noChangeArrowheads="1"/>
          </p:cNvPicPr>
          <p:nvPr/>
        </p:nvPicPr>
        <p:blipFill>
          <a:blip r:embed="rId2" cstate="print"/>
          <a:srcRect/>
          <a:stretch>
            <a:fillRect/>
          </a:stretch>
        </p:blipFill>
        <p:spPr bwMode="auto">
          <a:xfrm>
            <a:off x="6763704" y="3140968"/>
            <a:ext cx="1954533" cy="3095055"/>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normAutofit fontScale="90000"/>
          </a:bodyPr>
          <a:lstStyle/>
          <a:p>
            <a:r>
              <a:rPr lang="nl-NL" dirty="0">
                <a:solidFill>
                  <a:schemeClr val="tx1"/>
                </a:solidFill>
              </a:rPr>
              <a:t>Gevolgen van slechte of verkeerde huisvesting</a:t>
            </a:r>
            <a:endParaRPr lang="nl-NL" dirty="0"/>
          </a:p>
        </p:txBody>
      </p:sp>
      <p:pic>
        <p:nvPicPr>
          <p:cNvPr id="46084" name="Picture 4" descr="http://www.slosser.nl/Roos/media/k2/items/cache/68b62085e41e8f225811766f8d5eb2bb_Generic.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7984" y="4685001"/>
            <a:ext cx="2430970" cy="1823228"/>
          </a:xfrm>
          <a:prstGeom prst="rect">
            <a:avLst/>
          </a:prstGeom>
          <a:noFill/>
          <a:extLst>
            <a:ext uri="{909E8E84-426E-40DD-AFC4-6F175D3DCCD1}">
              <a14:hiddenFill xmlns="" xmlns:a14="http://schemas.microsoft.com/office/drawing/2010/main">
                <a:solidFill>
                  <a:srgbClr val="FFFFFF"/>
                </a:solidFill>
              </a14:hiddenFill>
            </a:ext>
          </a:extLst>
        </p:spPr>
      </p:pic>
      <p:pic>
        <p:nvPicPr>
          <p:cNvPr id="46082" name="Picture 2" descr="http://www.paardenbenen.nl/hoefbevangen/hoefbevangen_files/shapeimage_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94484" y="2924944"/>
            <a:ext cx="2667000" cy="20002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49194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jdelijke aanduiding voor inhoud 2"/>
          <p:cNvSpPr>
            <a:spLocks noGrp="1"/>
          </p:cNvSpPr>
          <p:nvPr>
            <p:ph idx="1"/>
          </p:nvPr>
        </p:nvSpPr>
        <p:spPr>
          <a:xfrm>
            <a:off x="323528" y="1556792"/>
            <a:ext cx="8496944" cy="5112568"/>
          </a:xfrm>
        </p:spPr>
        <p:txBody>
          <a:bodyPr>
            <a:normAutofit/>
          </a:bodyPr>
          <a:lstStyle/>
          <a:p>
            <a:r>
              <a:rPr lang="en-US" dirty="0" err="1" smtClean="0">
                <a:solidFill>
                  <a:schemeClr val="tx1"/>
                </a:solidFill>
              </a:rPr>
              <a:t>Lucht</a:t>
            </a:r>
            <a:r>
              <a:rPr lang="en-US" dirty="0" smtClean="0">
                <a:solidFill>
                  <a:schemeClr val="tx1"/>
                </a:solidFill>
              </a:rPr>
              <a:t> en </a:t>
            </a:r>
            <a:r>
              <a:rPr lang="en-US" dirty="0" err="1" smtClean="0">
                <a:solidFill>
                  <a:schemeClr val="tx1"/>
                </a:solidFill>
              </a:rPr>
              <a:t>ventilatie</a:t>
            </a:r>
            <a:endParaRPr lang="en-US" dirty="0" smtClean="0">
              <a:solidFill>
                <a:schemeClr val="tx1"/>
              </a:solidFill>
            </a:endParaRPr>
          </a:p>
          <a:p>
            <a:r>
              <a:rPr lang="en-US" dirty="0" err="1" smtClean="0">
                <a:solidFill>
                  <a:schemeClr val="tx1"/>
                </a:solidFill>
              </a:rPr>
              <a:t>Inhoud</a:t>
            </a:r>
            <a:r>
              <a:rPr lang="en-US" dirty="0" smtClean="0">
                <a:solidFill>
                  <a:schemeClr val="tx1"/>
                </a:solidFill>
              </a:rPr>
              <a:t> van de </a:t>
            </a:r>
            <a:r>
              <a:rPr lang="en-US" dirty="0" err="1" smtClean="0">
                <a:solidFill>
                  <a:schemeClr val="tx1"/>
                </a:solidFill>
              </a:rPr>
              <a:t>ruimte</a:t>
            </a:r>
            <a:endParaRPr lang="en-US" dirty="0" smtClean="0">
              <a:solidFill>
                <a:schemeClr val="tx1"/>
              </a:solidFill>
            </a:endParaRPr>
          </a:p>
          <a:p>
            <a:r>
              <a:rPr lang="en-US" dirty="0" err="1" smtClean="0">
                <a:solidFill>
                  <a:schemeClr val="tx1"/>
                </a:solidFill>
              </a:rPr>
              <a:t>Licht</a:t>
            </a:r>
            <a:r>
              <a:rPr lang="en-US" dirty="0" smtClean="0">
                <a:solidFill>
                  <a:schemeClr val="tx1"/>
                </a:solidFill>
              </a:rPr>
              <a:t> </a:t>
            </a:r>
          </a:p>
          <a:p>
            <a:r>
              <a:rPr lang="en-US" dirty="0" err="1" smtClean="0">
                <a:solidFill>
                  <a:schemeClr val="tx1"/>
                </a:solidFill>
              </a:rPr>
              <a:t>Temperatuur</a:t>
            </a:r>
            <a:endParaRPr lang="en-US" dirty="0" smtClean="0">
              <a:solidFill>
                <a:schemeClr val="tx1"/>
              </a:solidFill>
            </a:endParaRPr>
          </a:p>
          <a:p>
            <a:r>
              <a:rPr lang="en-US" dirty="0" err="1" smtClean="0">
                <a:solidFill>
                  <a:schemeClr val="tx1"/>
                </a:solidFill>
              </a:rPr>
              <a:t>Relatieve</a:t>
            </a:r>
            <a:r>
              <a:rPr lang="en-US" dirty="0" smtClean="0">
                <a:solidFill>
                  <a:schemeClr val="tx1"/>
                </a:solidFill>
              </a:rPr>
              <a:t> </a:t>
            </a:r>
            <a:r>
              <a:rPr lang="en-US" dirty="0" err="1" smtClean="0">
                <a:solidFill>
                  <a:schemeClr val="tx1"/>
                </a:solidFill>
              </a:rPr>
              <a:t>luchtvochtigheid</a:t>
            </a:r>
            <a:endParaRPr lang="en-US" dirty="0" smtClean="0">
              <a:solidFill>
                <a:schemeClr val="tx1"/>
              </a:solidFill>
            </a:endParaRPr>
          </a:p>
          <a:p>
            <a:r>
              <a:rPr lang="en-US" dirty="0" err="1" smtClean="0">
                <a:solidFill>
                  <a:schemeClr val="tx1"/>
                </a:solidFill>
              </a:rPr>
              <a:t>Strooiselsoorten</a:t>
            </a:r>
            <a:endParaRPr lang="en-US" dirty="0" smtClean="0">
              <a:solidFill>
                <a:schemeClr val="tx1"/>
              </a:solidFill>
            </a:endParaRPr>
          </a:p>
          <a:p>
            <a:r>
              <a:rPr lang="en-US" dirty="0" err="1" smtClean="0">
                <a:solidFill>
                  <a:schemeClr val="tx1"/>
                </a:solidFill>
              </a:rPr>
              <a:t>Hygi</a:t>
            </a:r>
            <a:r>
              <a:rPr lang="nl-NL" dirty="0" err="1" smtClean="0">
                <a:solidFill>
                  <a:schemeClr val="tx1"/>
                </a:solidFill>
              </a:rPr>
              <a:t>ëne</a:t>
            </a:r>
            <a:r>
              <a:rPr lang="nl-NL" dirty="0" smtClean="0">
                <a:solidFill>
                  <a:schemeClr val="tx1"/>
                </a:solidFill>
              </a:rPr>
              <a:t> </a:t>
            </a:r>
          </a:p>
          <a:p>
            <a:pPr>
              <a:buFontTx/>
              <a:buNone/>
            </a:pPr>
            <a:endParaRPr lang="nl-NL" dirty="0" smtClean="0">
              <a:solidFill>
                <a:schemeClr val="tx1"/>
              </a:solidFill>
            </a:endParaRPr>
          </a:p>
        </p:txBody>
      </p:sp>
      <p:pic>
        <p:nvPicPr>
          <p:cNvPr id="88069" name="Picture 5" descr="G:\Communicatie\Relatiegroepen\Interne relatiegroepen\Opleidingen\(Van) paarden houden\Paard en Welzijn\Beeldmateriaal\KNHS_PP\061012125_ABFweb.jpg"/>
          <p:cNvPicPr>
            <a:picLocks noChangeAspect="1" noChangeArrowheads="1"/>
          </p:cNvPicPr>
          <p:nvPr/>
        </p:nvPicPr>
        <p:blipFill>
          <a:blip r:embed="rId2" cstate="print"/>
          <a:srcRect/>
          <a:stretch>
            <a:fillRect/>
          </a:stretch>
        </p:blipFill>
        <p:spPr bwMode="auto">
          <a:xfrm>
            <a:off x="5143500" y="2928938"/>
            <a:ext cx="3481388" cy="2222500"/>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normAutofit/>
          </a:bodyPr>
          <a:lstStyle/>
          <a:p>
            <a:r>
              <a:rPr lang="nl-NL" dirty="0">
                <a:solidFill>
                  <a:schemeClr val="tx1"/>
                </a:solidFill>
              </a:rPr>
              <a:t>Stalklimaat wordt bepaald </a:t>
            </a:r>
            <a:r>
              <a:rPr lang="nl-NL" dirty="0" smtClean="0">
                <a:solidFill>
                  <a:schemeClr val="tx1"/>
                </a:solidFill>
              </a:rPr>
              <a:t>door</a:t>
            </a:r>
            <a:endParaRPr lang="nl-NL" dirty="0"/>
          </a:p>
        </p:txBody>
      </p:sp>
    </p:spTree>
    <p:extLst>
      <p:ext uri="{BB962C8B-B14F-4D97-AF65-F5344CB8AC3E}">
        <p14:creationId xmlns="" xmlns:p14="http://schemas.microsoft.com/office/powerpoint/2010/main" val="3570929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jdelijke aanduiding voor inhoud 2"/>
          <p:cNvSpPr>
            <a:spLocks noGrp="1"/>
          </p:cNvSpPr>
          <p:nvPr>
            <p:ph idx="1"/>
          </p:nvPr>
        </p:nvSpPr>
        <p:spPr>
          <a:xfrm>
            <a:off x="323528" y="1628800"/>
            <a:ext cx="8463285" cy="4968552"/>
          </a:xfrm>
        </p:spPr>
        <p:txBody>
          <a:bodyPr>
            <a:normAutofit/>
          </a:bodyPr>
          <a:lstStyle/>
          <a:p>
            <a:r>
              <a:rPr lang="nl-NL" dirty="0" smtClean="0">
                <a:solidFill>
                  <a:schemeClr val="tx1"/>
                </a:solidFill>
              </a:rPr>
              <a:t>Meest gebruikte soorten: Tarwe-, koolzaad-,</a:t>
            </a:r>
          </a:p>
          <a:p>
            <a:pPr>
              <a:buFontTx/>
              <a:buNone/>
            </a:pPr>
            <a:r>
              <a:rPr lang="nl-NL" dirty="0" smtClean="0">
                <a:solidFill>
                  <a:schemeClr val="tx1"/>
                </a:solidFill>
              </a:rPr>
              <a:t>    hennep- en </a:t>
            </a:r>
            <a:r>
              <a:rPr lang="nl-NL" dirty="0" err="1" smtClean="0">
                <a:solidFill>
                  <a:schemeClr val="tx1"/>
                </a:solidFill>
              </a:rPr>
              <a:t>vlasstro</a:t>
            </a:r>
            <a:r>
              <a:rPr lang="nl-NL" dirty="0" smtClean="0">
                <a:solidFill>
                  <a:schemeClr val="tx1"/>
                </a:solidFill>
              </a:rPr>
              <a:t>. Houtkrullen, zaagsel en kokosvezels.</a:t>
            </a:r>
          </a:p>
          <a:p>
            <a:pPr>
              <a:buFontTx/>
              <a:buNone/>
            </a:pPr>
            <a:endParaRPr lang="nl-NL" dirty="0" smtClean="0">
              <a:solidFill>
                <a:schemeClr val="tx1"/>
              </a:solidFill>
            </a:endParaRPr>
          </a:p>
          <a:p>
            <a:r>
              <a:rPr lang="nl-NL" dirty="0" smtClean="0">
                <a:solidFill>
                  <a:schemeClr val="tx1"/>
                </a:solidFill>
              </a:rPr>
              <a:t>Voordeel tarwestro: </a:t>
            </a:r>
          </a:p>
          <a:p>
            <a:pPr>
              <a:buFontTx/>
              <a:buNone/>
            </a:pPr>
            <a:r>
              <a:rPr lang="nl-NL" dirty="0" smtClean="0">
                <a:solidFill>
                  <a:schemeClr val="tx1"/>
                </a:solidFill>
              </a:rPr>
              <a:t>    -  Het paard heeft iets te knabbelen.</a:t>
            </a:r>
          </a:p>
          <a:p>
            <a:r>
              <a:rPr lang="nl-NL" dirty="0" smtClean="0">
                <a:solidFill>
                  <a:schemeClr val="tx1"/>
                </a:solidFill>
              </a:rPr>
              <a:t>Nadeel tarwestro:</a:t>
            </a:r>
          </a:p>
          <a:p>
            <a:pPr>
              <a:buFontTx/>
              <a:buNone/>
            </a:pPr>
            <a:r>
              <a:rPr lang="nl-NL" dirty="0" smtClean="0">
                <a:solidFill>
                  <a:schemeClr val="tx1"/>
                </a:solidFill>
              </a:rPr>
              <a:t>    -  Meer stof, schimmels en stuifmeel dan</a:t>
            </a:r>
            <a:br>
              <a:rPr lang="nl-NL" dirty="0" smtClean="0">
                <a:solidFill>
                  <a:schemeClr val="tx1"/>
                </a:solidFill>
              </a:rPr>
            </a:br>
            <a:r>
              <a:rPr lang="nl-NL" dirty="0" smtClean="0">
                <a:solidFill>
                  <a:schemeClr val="tx1"/>
                </a:solidFill>
              </a:rPr>
              <a:t>   in zaagsel en houtkrullen. </a:t>
            </a:r>
          </a:p>
          <a:p>
            <a:pPr>
              <a:buFontTx/>
              <a:buNone/>
            </a:pPr>
            <a:endParaRPr lang="nl-NL" dirty="0" smtClean="0">
              <a:solidFill>
                <a:schemeClr val="tx1"/>
              </a:solidFill>
            </a:endParaRPr>
          </a:p>
        </p:txBody>
      </p:sp>
      <p:pic>
        <p:nvPicPr>
          <p:cNvPr id="89093" name="Picture 5" descr="G:\Communicatie\Relatiegroepen\Interne relatiegroepen\Opleidingen\(Van) paarden houden\Paard en Welzijn\Beeldmateriaal\KNHS_PP\060324316_ABFweb.jpg"/>
          <p:cNvPicPr>
            <a:picLocks noChangeAspect="1" noChangeArrowheads="1"/>
          </p:cNvPicPr>
          <p:nvPr/>
        </p:nvPicPr>
        <p:blipFill>
          <a:blip r:embed="rId2" cstate="print"/>
          <a:srcRect/>
          <a:stretch>
            <a:fillRect/>
          </a:stretch>
        </p:blipFill>
        <p:spPr bwMode="auto">
          <a:xfrm>
            <a:off x="6300192" y="2887422"/>
            <a:ext cx="2500313" cy="1665288"/>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normAutofit/>
          </a:bodyPr>
          <a:lstStyle/>
          <a:p>
            <a:r>
              <a:rPr lang="nl-NL" dirty="0" smtClean="0">
                <a:solidFill>
                  <a:schemeClr val="tx1"/>
                </a:solidFill>
              </a:rPr>
              <a:t>Bodembedekking</a:t>
            </a:r>
            <a:endParaRPr lang="nl-NL" dirty="0"/>
          </a:p>
        </p:txBody>
      </p:sp>
    </p:spTree>
    <p:extLst>
      <p:ext uri="{BB962C8B-B14F-4D97-AF65-F5344CB8AC3E}">
        <p14:creationId xmlns="" xmlns:p14="http://schemas.microsoft.com/office/powerpoint/2010/main" val="1659100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jdelijke aanduiding voor inhoud 2"/>
          <p:cNvSpPr>
            <a:spLocks noGrp="1"/>
          </p:cNvSpPr>
          <p:nvPr>
            <p:ph idx="1"/>
          </p:nvPr>
        </p:nvSpPr>
        <p:spPr>
          <a:xfrm>
            <a:off x="251521" y="1484784"/>
            <a:ext cx="8659564" cy="5049738"/>
          </a:xfrm>
        </p:spPr>
        <p:txBody>
          <a:bodyPr/>
          <a:lstStyle/>
          <a:p>
            <a:pPr>
              <a:buFontTx/>
              <a:buNone/>
            </a:pPr>
            <a:r>
              <a:rPr lang="nl-NL" dirty="0" smtClean="0">
                <a:solidFill>
                  <a:schemeClr val="tx1"/>
                </a:solidFill>
              </a:rPr>
              <a:t>Verschil per bodembedekking door:</a:t>
            </a:r>
          </a:p>
          <a:p>
            <a:r>
              <a:rPr lang="nl-NL" dirty="0" smtClean="0">
                <a:solidFill>
                  <a:schemeClr val="tx1"/>
                </a:solidFill>
              </a:rPr>
              <a:t>Vocht opnemend vermogen</a:t>
            </a:r>
          </a:p>
          <a:p>
            <a:r>
              <a:rPr lang="nl-NL" dirty="0" smtClean="0">
                <a:solidFill>
                  <a:schemeClr val="tx1"/>
                </a:solidFill>
              </a:rPr>
              <a:t>Afval verwerking, stro composteert snel, zaagsel en houtkrullen niet</a:t>
            </a:r>
          </a:p>
          <a:p>
            <a:r>
              <a:rPr lang="nl-NL" dirty="0" smtClean="0">
                <a:solidFill>
                  <a:schemeClr val="tx1"/>
                </a:solidFill>
              </a:rPr>
              <a:t>Kosten</a:t>
            </a:r>
          </a:p>
          <a:p>
            <a:r>
              <a:rPr lang="nl-NL" dirty="0" smtClean="0">
                <a:solidFill>
                  <a:schemeClr val="tx1"/>
                </a:solidFill>
              </a:rPr>
              <a:t>Manier van uitmesten </a:t>
            </a:r>
          </a:p>
          <a:p>
            <a:pPr>
              <a:buFontTx/>
              <a:buNone/>
            </a:pPr>
            <a:endParaRPr lang="nl-NL" dirty="0" smtClean="0">
              <a:solidFill>
                <a:schemeClr val="tx1"/>
              </a:solidFill>
            </a:endParaRPr>
          </a:p>
        </p:txBody>
      </p:sp>
      <p:pic>
        <p:nvPicPr>
          <p:cNvPr id="25604" name="Picture 5" descr="G:\Communicatie\Relatiegroepen\Interne relatiegroepen\Opleidingen\(Van) paarden houden\Paard en Welzijn\Beeldmateriaal\KNHS_PP\081031353_ABFweb.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3438" y="3561459"/>
            <a:ext cx="3961010" cy="26393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normAutofit/>
          </a:bodyPr>
          <a:lstStyle/>
          <a:p>
            <a:r>
              <a:rPr lang="nl-NL" dirty="0" smtClean="0">
                <a:solidFill>
                  <a:schemeClr val="tx1"/>
                </a:solidFill>
              </a:rPr>
              <a:t>Bodembedekking</a:t>
            </a:r>
            <a:endParaRPr lang="nl-NL" dirty="0"/>
          </a:p>
        </p:txBody>
      </p:sp>
    </p:spTree>
    <p:extLst>
      <p:ext uri="{BB962C8B-B14F-4D97-AF65-F5344CB8AC3E}">
        <p14:creationId xmlns="" xmlns:p14="http://schemas.microsoft.com/office/powerpoint/2010/main" val="1487710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jdelijke aanduiding voor inhoud 2"/>
          <p:cNvSpPr>
            <a:spLocks noGrp="1"/>
          </p:cNvSpPr>
          <p:nvPr>
            <p:ph idx="1"/>
          </p:nvPr>
        </p:nvSpPr>
        <p:spPr>
          <a:xfrm>
            <a:off x="251520" y="1556792"/>
            <a:ext cx="8721030" cy="4968552"/>
          </a:xfrm>
        </p:spPr>
        <p:txBody>
          <a:bodyPr>
            <a:normAutofit/>
          </a:bodyPr>
          <a:lstStyle/>
          <a:p>
            <a:pPr>
              <a:buFontTx/>
              <a:buNone/>
            </a:pPr>
            <a:r>
              <a:rPr lang="nl-NL" dirty="0" smtClean="0">
                <a:solidFill>
                  <a:schemeClr val="tx1"/>
                </a:solidFill>
              </a:rPr>
              <a:t>Een goede hygiëne in de stal kan veel gezondheidsproblemen en verspreiding van infecties voorkomen.</a:t>
            </a:r>
          </a:p>
          <a:p>
            <a:pPr>
              <a:buFontTx/>
              <a:buNone/>
            </a:pPr>
            <a:endParaRPr lang="nl-NL" dirty="0" smtClean="0">
              <a:solidFill>
                <a:schemeClr val="tx1"/>
              </a:solidFill>
            </a:endParaRPr>
          </a:p>
          <a:p>
            <a:r>
              <a:rPr lang="nl-NL" dirty="0" smtClean="0">
                <a:solidFill>
                  <a:schemeClr val="tx1"/>
                </a:solidFill>
              </a:rPr>
              <a:t>Mest de stal regelmatig uit.</a:t>
            </a:r>
          </a:p>
          <a:p>
            <a:r>
              <a:rPr lang="nl-NL" dirty="0" smtClean="0">
                <a:solidFill>
                  <a:schemeClr val="tx1"/>
                </a:solidFill>
              </a:rPr>
              <a:t>Maak de voerbakken en drinkbakken schoon.</a:t>
            </a:r>
          </a:p>
          <a:p>
            <a:r>
              <a:rPr lang="nl-NL" dirty="0" smtClean="0">
                <a:solidFill>
                  <a:schemeClr val="tx1"/>
                </a:solidFill>
              </a:rPr>
              <a:t>Bestrijd ongedierte.</a:t>
            </a:r>
          </a:p>
          <a:p>
            <a:r>
              <a:rPr lang="nl-NL" dirty="0" smtClean="0">
                <a:solidFill>
                  <a:schemeClr val="tx1"/>
                </a:solidFill>
              </a:rPr>
              <a:t>Plaats de mesthoop benedenwinds tegen stankoverlast.</a:t>
            </a:r>
          </a:p>
          <a:p>
            <a:r>
              <a:rPr lang="nl-NL" dirty="0" smtClean="0">
                <a:solidFill>
                  <a:schemeClr val="tx1"/>
                </a:solidFill>
              </a:rPr>
              <a:t>Haal spinnen en stofnesten weg.</a:t>
            </a:r>
          </a:p>
          <a:p>
            <a:pPr>
              <a:buFontTx/>
              <a:buChar char="-"/>
            </a:pPr>
            <a:endParaRPr lang="nl-NL" dirty="0" smtClean="0">
              <a:solidFill>
                <a:schemeClr val="tx1"/>
              </a:solidFill>
            </a:endParaRPr>
          </a:p>
        </p:txBody>
      </p:sp>
      <p:pic>
        <p:nvPicPr>
          <p:cNvPr id="91141" name="Picture 5" descr="G:\Communicatie\Relatiegroepen\Interne relatiegroepen\Opleidingen\(Van) paarden houden\Paard en Welzijn\Beeldmateriaal\KNHS_PP\080423718_ABFweb.jpg"/>
          <p:cNvPicPr>
            <a:picLocks noChangeAspect="1" noChangeArrowheads="1"/>
          </p:cNvPicPr>
          <p:nvPr/>
        </p:nvPicPr>
        <p:blipFill>
          <a:blip r:embed="rId2" cstate="print"/>
          <a:srcRect/>
          <a:stretch>
            <a:fillRect/>
          </a:stretch>
        </p:blipFill>
        <p:spPr bwMode="auto">
          <a:xfrm>
            <a:off x="5220072" y="2435225"/>
            <a:ext cx="2114550" cy="1416050"/>
          </a:xfrm>
          <a:prstGeom prst="rect">
            <a:avLst/>
          </a:prstGeom>
          <a:ln>
            <a:noFill/>
          </a:ln>
          <a:effectLst>
            <a:softEdge rad="112500"/>
          </a:effectLst>
        </p:spPr>
      </p:pic>
      <p:sp>
        <p:nvSpPr>
          <p:cNvPr id="2" name="Titel 1"/>
          <p:cNvSpPr>
            <a:spLocks noGrp="1"/>
          </p:cNvSpPr>
          <p:nvPr>
            <p:ph type="title"/>
          </p:nvPr>
        </p:nvSpPr>
        <p:spPr/>
        <p:txBody>
          <a:bodyPr>
            <a:normAutofit/>
          </a:bodyPr>
          <a:lstStyle/>
          <a:p>
            <a:r>
              <a:rPr lang="nl-NL" dirty="0" smtClean="0">
                <a:solidFill>
                  <a:schemeClr val="tx1"/>
                </a:solidFill>
              </a:rPr>
              <a:t>Hygiëne</a:t>
            </a:r>
            <a:endParaRPr lang="nl-NL" dirty="0"/>
          </a:p>
        </p:txBody>
      </p:sp>
      <p:pic>
        <p:nvPicPr>
          <p:cNvPr id="41986" name="Picture 2" descr="http://www.modeltrein-paradise.com/images/f.13052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32973" y="5229200"/>
            <a:ext cx="2785467" cy="144472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89750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jdelijke aanduiding voor inhoud 2"/>
          <p:cNvSpPr>
            <a:spLocks noGrp="1"/>
          </p:cNvSpPr>
          <p:nvPr>
            <p:ph idx="1"/>
          </p:nvPr>
        </p:nvSpPr>
        <p:spPr>
          <a:xfrm>
            <a:off x="323528" y="1556792"/>
            <a:ext cx="8515672" cy="4896544"/>
          </a:xfrm>
        </p:spPr>
        <p:txBody>
          <a:bodyPr>
            <a:normAutofit/>
          </a:bodyPr>
          <a:lstStyle/>
          <a:p>
            <a:r>
              <a:rPr lang="nl-NL" dirty="0" smtClean="0">
                <a:solidFill>
                  <a:schemeClr val="tx1"/>
                </a:solidFill>
              </a:rPr>
              <a:t>Haal het paard uit de stal.</a:t>
            </a:r>
          </a:p>
          <a:p>
            <a:r>
              <a:rPr lang="nl-NL" dirty="0" smtClean="0">
                <a:solidFill>
                  <a:schemeClr val="tx1"/>
                </a:solidFill>
              </a:rPr>
              <a:t>Verwijder de mestballen.</a:t>
            </a:r>
          </a:p>
          <a:p>
            <a:r>
              <a:rPr lang="nl-NL" dirty="0" smtClean="0">
                <a:solidFill>
                  <a:schemeClr val="tx1"/>
                </a:solidFill>
              </a:rPr>
              <a:t>Scheid het schone en het natte strooisel en verwijder natte plekken.</a:t>
            </a:r>
          </a:p>
          <a:p>
            <a:r>
              <a:rPr lang="nl-NL" dirty="0" smtClean="0">
                <a:solidFill>
                  <a:schemeClr val="tx1"/>
                </a:solidFill>
              </a:rPr>
              <a:t>Vul de stal aan met schoon strooisel.</a:t>
            </a:r>
          </a:p>
          <a:p>
            <a:r>
              <a:rPr lang="nl-NL" dirty="0" smtClean="0">
                <a:solidFill>
                  <a:schemeClr val="tx1"/>
                </a:solidFill>
              </a:rPr>
              <a:t>Laat het stof zakken en zet pas daarna het paard weer op stal.</a:t>
            </a:r>
          </a:p>
          <a:p>
            <a:pPr>
              <a:buFontTx/>
              <a:buNone/>
            </a:pPr>
            <a:endParaRPr lang="nl-NL" dirty="0" smtClean="0">
              <a:solidFill>
                <a:schemeClr val="tx1"/>
              </a:solidFill>
            </a:endParaRPr>
          </a:p>
          <a:p>
            <a:pPr>
              <a:buFontTx/>
              <a:buChar char="-"/>
            </a:pPr>
            <a:endParaRPr lang="nl-NL" dirty="0" smtClean="0">
              <a:solidFill>
                <a:schemeClr val="tx1"/>
              </a:solidFill>
            </a:endParaRPr>
          </a:p>
        </p:txBody>
      </p:sp>
      <p:pic>
        <p:nvPicPr>
          <p:cNvPr id="92165" name="Picture 5" descr="G:\Communicatie\Relatiegroepen\Interne relatiegroepen\Opleidingen\(Van) paarden houden\Paard en Welzijn\Beeldmateriaal\KNHS_PP\030606958_ABFweb.jpg"/>
          <p:cNvPicPr>
            <a:picLocks noChangeAspect="1" noChangeArrowheads="1"/>
          </p:cNvPicPr>
          <p:nvPr/>
        </p:nvPicPr>
        <p:blipFill>
          <a:blip r:embed="rId2" cstate="print"/>
          <a:srcRect/>
          <a:stretch>
            <a:fillRect/>
          </a:stretch>
        </p:blipFill>
        <p:spPr bwMode="auto">
          <a:xfrm>
            <a:off x="2983743" y="4581128"/>
            <a:ext cx="2944812" cy="1962150"/>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normAutofit/>
          </a:bodyPr>
          <a:lstStyle/>
          <a:p>
            <a:r>
              <a:rPr lang="nl-NL" dirty="0">
                <a:solidFill>
                  <a:schemeClr val="tx1"/>
                </a:solidFill>
              </a:rPr>
              <a:t>Stal </a:t>
            </a:r>
            <a:r>
              <a:rPr lang="nl-NL" dirty="0" smtClean="0">
                <a:solidFill>
                  <a:schemeClr val="tx1"/>
                </a:solidFill>
              </a:rPr>
              <a:t>uitmesten</a:t>
            </a:r>
            <a:endParaRPr lang="nl-NL" dirty="0"/>
          </a:p>
        </p:txBody>
      </p:sp>
      <p:pic>
        <p:nvPicPr>
          <p:cNvPr id="40962" name="Picture 2" descr="http://www.agroarbo.nl/media/images/paarden-op-middenpad-bij-uitmesten.jpg?ep=TZU3iAs0tLreqzvh_dBueNaEqXUdx3DHvyck2vMUipQKiQbik4Ya1L2yCXHhDb-eSLiJ1hZ9_t5MqJchWOsoC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28555" y="4581128"/>
            <a:ext cx="2610727" cy="19621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80182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jdelijke aanduiding voor inhoud 2"/>
          <p:cNvSpPr>
            <a:spLocks noGrp="1"/>
          </p:cNvSpPr>
          <p:nvPr>
            <p:ph idx="1"/>
          </p:nvPr>
        </p:nvSpPr>
        <p:spPr>
          <a:xfrm>
            <a:off x="251520" y="1484784"/>
            <a:ext cx="8712968" cy="5112568"/>
          </a:xfrm>
        </p:spPr>
        <p:txBody>
          <a:bodyPr>
            <a:normAutofit/>
          </a:bodyPr>
          <a:lstStyle/>
          <a:p>
            <a:pPr>
              <a:buFontTx/>
              <a:buNone/>
            </a:pPr>
            <a:r>
              <a:rPr lang="nl-NL" dirty="0" smtClean="0">
                <a:solidFill>
                  <a:schemeClr val="tx1"/>
                </a:solidFill>
              </a:rPr>
              <a:t>Helaas gebeuren er in en om de stal regelmatig ongelukken. Denk aan:</a:t>
            </a:r>
          </a:p>
          <a:p>
            <a:r>
              <a:rPr lang="nl-NL" dirty="0" smtClean="0">
                <a:solidFill>
                  <a:schemeClr val="tx1"/>
                </a:solidFill>
              </a:rPr>
              <a:t>Brandveiligheid, rookmelders, </a:t>
            </a:r>
            <a:br>
              <a:rPr lang="nl-NL" dirty="0" smtClean="0">
                <a:solidFill>
                  <a:schemeClr val="tx1"/>
                </a:solidFill>
              </a:rPr>
            </a:br>
            <a:r>
              <a:rPr lang="nl-NL" dirty="0" smtClean="0">
                <a:solidFill>
                  <a:schemeClr val="tx1"/>
                </a:solidFill>
              </a:rPr>
              <a:t>brandblussers, verbied roken. </a:t>
            </a:r>
            <a:br>
              <a:rPr lang="nl-NL" dirty="0" smtClean="0">
                <a:solidFill>
                  <a:schemeClr val="tx1"/>
                </a:solidFill>
              </a:rPr>
            </a:br>
            <a:endParaRPr lang="nl-NL" dirty="0" smtClean="0">
              <a:solidFill>
                <a:schemeClr val="tx1"/>
              </a:solidFill>
            </a:endParaRPr>
          </a:p>
          <a:p>
            <a:r>
              <a:rPr lang="nl-NL" dirty="0" smtClean="0">
                <a:solidFill>
                  <a:schemeClr val="tx1"/>
                </a:solidFill>
              </a:rPr>
              <a:t>Evacuatieplan.</a:t>
            </a:r>
          </a:p>
          <a:p>
            <a:r>
              <a:rPr lang="nl-NL" dirty="0" smtClean="0">
                <a:solidFill>
                  <a:schemeClr val="tx1"/>
                </a:solidFill>
              </a:rPr>
              <a:t>Telefoonnummer dierenarts en hoefsmid op centrale plek.</a:t>
            </a:r>
          </a:p>
          <a:p>
            <a:r>
              <a:rPr lang="nl-NL" dirty="0" smtClean="0">
                <a:solidFill>
                  <a:schemeClr val="tx1"/>
                </a:solidFill>
              </a:rPr>
              <a:t>Geen uitstekende delen in stal en weide.</a:t>
            </a:r>
          </a:p>
          <a:p>
            <a:r>
              <a:rPr lang="nl-NL" dirty="0" smtClean="0">
                <a:solidFill>
                  <a:schemeClr val="tx1"/>
                </a:solidFill>
              </a:rPr>
              <a:t>Haal het paard uit de stal tijdens het uitmesten.</a:t>
            </a:r>
          </a:p>
          <a:p>
            <a:pPr>
              <a:buFontTx/>
              <a:buChar char="-"/>
            </a:pPr>
            <a:endParaRPr lang="nl-NL" dirty="0" smtClean="0">
              <a:solidFill>
                <a:schemeClr val="tx1"/>
              </a:solidFill>
            </a:endParaRPr>
          </a:p>
        </p:txBody>
      </p:sp>
      <p:pic>
        <p:nvPicPr>
          <p:cNvPr id="93189" name="Picture 5" descr="G:\Communicatie\Relatiegroepen\Interne relatiegroepen\Opleidingen\(Van) paarden houden\Paard en Welzijn\Beeldmateriaal\KNHS_PP\090526703_ABFweb.jpg"/>
          <p:cNvPicPr>
            <a:picLocks noChangeAspect="1" noChangeArrowheads="1"/>
          </p:cNvPicPr>
          <p:nvPr/>
        </p:nvPicPr>
        <p:blipFill>
          <a:blip r:embed="rId2" cstate="print"/>
          <a:srcRect/>
          <a:stretch>
            <a:fillRect/>
          </a:stretch>
        </p:blipFill>
        <p:spPr bwMode="auto">
          <a:xfrm>
            <a:off x="5580112" y="2204864"/>
            <a:ext cx="3233518" cy="1876847"/>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normAutofit/>
          </a:bodyPr>
          <a:lstStyle/>
          <a:p>
            <a:r>
              <a:rPr lang="nl-NL" dirty="0" smtClean="0">
                <a:solidFill>
                  <a:schemeClr val="tx1"/>
                </a:solidFill>
              </a:rPr>
              <a:t>Veiligheid</a:t>
            </a:r>
            <a:endParaRPr lang="nl-NL" dirty="0"/>
          </a:p>
        </p:txBody>
      </p:sp>
    </p:spTree>
    <p:extLst>
      <p:ext uri="{BB962C8B-B14F-4D97-AF65-F5344CB8AC3E}">
        <p14:creationId xmlns="" xmlns:p14="http://schemas.microsoft.com/office/powerpoint/2010/main" val="1768302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sz="half" idx="4294967295"/>
          </p:nvPr>
        </p:nvSpPr>
        <p:spPr>
          <a:xfrm>
            <a:off x="179512" y="1556792"/>
            <a:ext cx="8964488" cy="4248472"/>
          </a:xfrm>
        </p:spPr>
        <p:txBody>
          <a:bodyPr>
            <a:normAutofit/>
          </a:bodyPr>
          <a:lstStyle/>
          <a:p>
            <a:pPr>
              <a:buNone/>
            </a:pPr>
            <a:r>
              <a:rPr lang="nl-NL" dirty="0" smtClean="0"/>
              <a:t>Hij is het </a:t>
            </a:r>
            <a:r>
              <a:rPr lang="nl-NL" dirty="0" smtClean="0"/>
              <a:t>paard </a:t>
            </a:r>
            <a:r>
              <a:rPr lang="nl-NL" dirty="0" smtClean="0"/>
              <a:t>van de hele stal die als enige in </a:t>
            </a:r>
            <a:r>
              <a:rPr lang="nl-NL" dirty="0" smtClean="0"/>
              <a:t>extra rubber matten en matrassen beschermde stal staat, zodat hij zich geen pijn kan doen. En hij heeft twee speelballen in zijn box, waarmee hij mag spelen in zijn vrije uurtjes, als hij niet wordt getraind. Voor en na zijn dagelijkse trainingsuurtjes, mag hij relaxen in zijn eigen solarium. Een aantal weken geleden probeerde iemand een paard in een box naast het solarium te zetten en ging hij volledig uit zijn dak dat het paard direct verwijderd moest worden. Hij stond weer lekker alleen’ </a:t>
            </a:r>
            <a:endParaRPr lang="nl-NL" dirty="0"/>
          </a:p>
        </p:txBody>
      </p:sp>
      <p:sp>
        <p:nvSpPr>
          <p:cNvPr id="8" name="Tekstvak 7"/>
          <p:cNvSpPr txBox="1"/>
          <p:nvPr/>
        </p:nvSpPr>
        <p:spPr>
          <a:xfrm>
            <a:off x="467544" y="5949280"/>
            <a:ext cx="8352928" cy="369332"/>
          </a:xfrm>
          <a:prstGeom prst="rect">
            <a:avLst/>
          </a:prstGeom>
          <a:noFill/>
        </p:spPr>
        <p:txBody>
          <a:bodyPr wrap="square" rtlCol="0">
            <a:spAutoFit/>
          </a:bodyPr>
          <a:lstStyle/>
          <a:p>
            <a:r>
              <a:rPr lang="nl-NL" dirty="0" smtClean="0">
                <a:hlinkClick r:id="rId2"/>
              </a:rPr>
              <a:t>http://</a:t>
            </a:r>
            <a:r>
              <a:rPr lang="nl-NL" dirty="0" smtClean="0">
                <a:hlinkClick r:id="rId2"/>
              </a:rPr>
              <a:t>www.npo.nl/totilas-paard-en-fenomeen/14-08-2014/POW_00838320</a:t>
            </a:r>
            <a:r>
              <a:rPr lang="nl-NL" dirty="0" smtClean="0"/>
              <a:t> </a:t>
            </a:r>
            <a:endParaRPr lang="nl-NL" dirty="0"/>
          </a:p>
        </p:txBody>
      </p:sp>
      <p:sp>
        <p:nvSpPr>
          <p:cNvPr id="9" name="Tekstvak 8"/>
          <p:cNvSpPr txBox="1"/>
          <p:nvPr/>
        </p:nvSpPr>
        <p:spPr>
          <a:xfrm>
            <a:off x="431032" y="404664"/>
            <a:ext cx="8712968" cy="523220"/>
          </a:xfrm>
          <a:prstGeom prst="rect">
            <a:avLst/>
          </a:prstGeom>
          <a:noFill/>
        </p:spPr>
        <p:txBody>
          <a:bodyPr wrap="square" rtlCol="0">
            <a:spAutoFit/>
          </a:bodyPr>
          <a:lstStyle/>
          <a:p>
            <a:r>
              <a:rPr lang="nl-NL" sz="2800" dirty="0" smtClean="0">
                <a:hlinkClick r:id="rId3"/>
              </a:rPr>
              <a:t>http://</a:t>
            </a:r>
            <a:r>
              <a:rPr lang="nl-NL" sz="2800" dirty="0" smtClean="0">
                <a:hlinkClick r:id="rId3"/>
              </a:rPr>
              <a:t>www.youtube.com/watch?v=gTjVepyNLuM</a:t>
            </a:r>
            <a:r>
              <a:rPr lang="nl-NL" sz="2800" dirty="0" smtClean="0"/>
              <a:t> </a:t>
            </a:r>
            <a:endParaRPr lang="nl-NL"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jdelijke aanduiding voor inhoud 2"/>
          <p:cNvSpPr>
            <a:spLocks noGrp="1"/>
          </p:cNvSpPr>
          <p:nvPr>
            <p:ph idx="1"/>
          </p:nvPr>
        </p:nvSpPr>
        <p:spPr>
          <a:xfrm>
            <a:off x="251520" y="1484784"/>
            <a:ext cx="8587680" cy="5112568"/>
          </a:xfrm>
        </p:spPr>
        <p:txBody>
          <a:bodyPr/>
          <a:lstStyle/>
          <a:p>
            <a:r>
              <a:rPr lang="nl-NL" dirty="0" smtClean="0">
                <a:solidFill>
                  <a:schemeClr val="tx1"/>
                </a:solidFill>
              </a:rPr>
              <a:t>Sluit krachtvoer opslag goed af.</a:t>
            </a:r>
          </a:p>
          <a:p>
            <a:r>
              <a:rPr lang="nl-NL" dirty="0" smtClean="0">
                <a:solidFill>
                  <a:schemeClr val="tx1"/>
                </a:solidFill>
              </a:rPr>
              <a:t>Omhein het erf.</a:t>
            </a:r>
          </a:p>
          <a:p>
            <a:r>
              <a:rPr lang="nl-NL" dirty="0" smtClean="0">
                <a:solidFill>
                  <a:schemeClr val="tx1"/>
                </a:solidFill>
              </a:rPr>
              <a:t>Zorg voor goede verlichting.</a:t>
            </a:r>
          </a:p>
          <a:p>
            <a:r>
              <a:rPr lang="nl-NL" dirty="0" smtClean="0">
                <a:solidFill>
                  <a:schemeClr val="tx1"/>
                </a:solidFill>
              </a:rPr>
              <a:t>Gebruik geen gladde vloeren.</a:t>
            </a:r>
          </a:p>
          <a:p>
            <a:r>
              <a:rPr lang="nl-NL" dirty="0" smtClean="0">
                <a:solidFill>
                  <a:schemeClr val="tx1"/>
                </a:solidFill>
              </a:rPr>
              <a:t>Zorg voor een goede erfverharding.</a:t>
            </a:r>
          </a:p>
        </p:txBody>
      </p:sp>
      <p:pic>
        <p:nvPicPr>
          <p:cNvPr id="94213" name="Picture 5" descr="G:\Communicatie\Relatiegroepen\Interne relatiegroepen\Opleidingen\(Van) paarden houden\Paard en Welzijn\Beeldmateriaal\KNHS_PP\071109876_ABFweb.jpg"/>
          <p:cNvPicPr>
            <a:picLocks noChangeAspect="1" noChangeArrowheads="1"/>
          </p:cNvPicPr>
          <p:nvPr/>
        </p:nvPicPr>
        <p:blipFill>
          <a:blip r:embed="rId2" cstate="print"/>
          <a:srcRect/>
          <a:stretch>
            <a:fillRect/>
          </a:stretch>
        </p:blipFill>
        <p:spPr bwMode="auto">
          <a:xfrm>
            <a:off x="892466" y="4288467"/>
            <a:ext cx="3356187" cy="2235628"/>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normAutofit/>
          </a:bodyPr>
          <a:lstStyle/>
          <a:p>
            <a:r>
              <a:rPr lang="nl-NL" dirty="0" smtClean="0">
                <a:solidFill>
                  <a:schemeClr val="tx1"/>
                </a:solidFill>
              </a:rPr>
              <a:t>Veiligheid</a:t>
            </a:r>
            <a:endParaRPr lang="nl-NL" dirty="0"/>
          </a:p>
        </p:txBody>
      </p:sp>
      <p:pic>
        <p:nvPicPr>
          <p:cNvPr id="38914" name="Picture 2" descr="http://www.oosterzand.nl/Huisvesting/luchtfoto%20stal.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16016" y="4288466"/>
            <a:ext cx="3563474" cy="22356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22935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jdelijke aanduiding voor inhoud 2"/>
          <p:cNvSpPr>
            <a:spLocks noGrp="1"/>
          </p:cNvSpPr>
          <p:nvPr>
            <p:ph idx="1"/>
          </p:nvPr>
        </p:nvSpPr>
        <p:spPr>
          <a:xfrm>
            <a:off x="395536" y="1484784"/>
            <a:ext cx="8515102" cy="5040560"/>
          </a:xfrm>
        </p:spPr>
        <p:txBody>
          <a:bodyPr>
            <a:normAutofit/>
          </a:bodyPr>
          <a:lstStyle/>
          <a:p>
            <a:r>
              <a:rPr lang="nl-NL" dirty="0" smtClean="0">
                <a:solidFill>
                  <a:schemeClr val="tx1"/>
                </a:solidFill>
              </a:rPr>
              <a:t>Haal het paard een aantal keer per dag uit zijn box.</a:t>
            </a:r>
          </a:p>
          <a:p>
            <a:r>
              <a:rPr lang="nl-NL" dirty="0" smtClean="0">
                <a:solidFill>
                  <a:schemeClr val="tx1"/>
                </a:solidFill>
              </a:rPr>
              <a:t>Zet het paard in de weide of paddock, of ga wandelen.</a:t>
            </a:r>
          </a:p>
          <a:p>
            <a:r>
              <a:rPr lang="nl-NL" dirty="0" smtClean="0">
                <a:solidFill>
                  <a:schemeClr val="tx1"/>
                </a:solidFill>
              </a:rPr>
              <a:t>Zoek een bijrijder.</a:t>
            </a:r>
          </a:p>
          <a:p>
            <a:r>
              <a:rPr lang="nl-NL" dirty="0" smtClean="0">
                <a:solidFill>
                  <a:schemeClr val="tx1"/>
                </a:solidFill>
              </a:rPr>
              <a:t>Maak een buitenrit.</a:t>
            </a:r>
          </a:p>
          <a:p>
            <a:r>
              <a:rPr lang="nl-NL" dirty="0" smtClean="0">
                <a:solidFill>
                  <a:schemeClr val="tx1"/>
                </a:solidFill>
              </a:rPr>
              <a:t>Maak een uitloop aan</a:t>
            </a:r>
            <a:br>
              <a:rPr lang="nl-NL" dirty="0" smtClean="0">
                <a:solidFill>
                  <a:schemeClr val="tx1"/>
                </a:solidFill>
              </a:rPr>
            </a:br>
            <a:r>
              <a:rPr lang="nl-NL" dirty="0" smtClean="0">
                <a:solidFill>
                  <a:schemeClr val="tx1"/>
                </a:solidFill>
              </a:rPr>
              <a:t> de stal.</a:t>
            </a:r>
          </a:p>
          <a:p>
            <a:r>
              <a:rPr lang="nl-NL" dirty="0" smtClean="0">
                <a:solidFill>
                  <a:schemeClr val="tx1"/>
                </a:solidFill>
              </a:rPr>
              <a:t>Vergroot de box door </a:t>
            </a:r>
            <a:br>
              <a:rPr lang="nl-NL" dirty="0" smtClean="0">
                <a:solidFill>
                  <a:schemeClr val="tx1"/>
                </a:solidFill>
              </a:rPr>
            </a:br>
            <a:r>
              <a:rPr lang="nl-NL" dirty="0" smtClean="0">
                <a:solidFill>
                  <a:schemeClr val="tx1"/>
                </a:solidFill>
              </a:rPr>
              <a:t>van twee boxen </a:t>
            </a:r>
            <a:br>
              <a:rPr lang="nl-NL" dirty="0" smtClean="0">
                <a:solidFill>
                  <a:schemeClr val="tx1"/>
                </a:solidFill>
              </a:rPr>
            </a:br>
            <a:r>
              <a:rPr lang="nl-NL" dirty="0" smtClean="0">
                <a:solidFill>
                  <a:schemeClr val="tx1"/>
                </a:solidFill>
              </a:rPr>
              <a:t>één te maken.</a:t>
            </a:r>
          </a:p>
        </p:txBody>
      </p:sp>
      <p:sp>
        <p:nvSpPr>
          <p:cNvPr id="2" name="Titel 1"/>
          <p:cNvSpPr>
            <a:spLocks noGrp="1"/>
          </p:cNvSpPr>
          <p:nvPr>
            <p:ph type="title"/>
          </p:nvPr>
        </p:nvSpPr>
        <p:spPr/>
        <p:txBody>
          <a:bodyPr/>
          <a:lstStyle/>
          <a:p>
            <a:r>
              <a:rPr lang="nl-NL" dirty="0" smtClean="0"/>
              <a:t>Verbetering welzijn door meer beweging</a:t>
            </a:r>
            <a:endParaRPr lang="nl-NL" dirty="0"/>
          </a:p>
        </p:txBody>
      </p:sp>
      <p:pic>
        <p:nvPicPr>
          <p:cNvPr id="3" name="Afbeelding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39952" y="2852935"/>
            <a:ext cx="4589061" cy="3069307"/>
          </a:xfrm>
          <a:prstGeom prst="rect">
            <a:avLst/>
          </a:prstGeom>
        </p:spPr>
      </p:pic>
    </p:spTree>
    <p:extLst>
      <p:ext uri="{BB962C8B-B14F-4D97-AF65-F5344CB8AC3E}">
        <p14:creationId xmlns="" xmlns:p14="http://schemas.microsoft.com/office/powerpoint/2010/main" val="3026260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jdelijke aanduiding voor inhoud 2"/>
          <p:cNvSpPr>
            <a:spLocks noGrp="1"/>
          </p:cNvSpPr>
          <p:nvPr>
            <p:ph idx="1"/>
          </p:nvPr>
        </p:nvSpPr>
        <p:spPr>
          <a:xfrm>
            <a:off x="251520" y="1484784"/>
            <a:ext cx="8712968" cy="5216054"/>
          </a:xfrm>
        </p:spPr>
        <p:txBody>
          <a:bodyPr>
            <a:normAutofit/>
          </a:bodyPr>
          <a:lstStyle/>
          <a:p>
            <a:r>
              <a:rPr lang="nl-NL" dirty="0" smtClean="0">
                <a:solidFill>
                  <a:schemeClr val="tx1"/>
                </a:solidFill>
              </a:rPr>
              <a:t>Geef je paard buiten beweging hij krijgt dan ook frisse lucht.</a:t>
            </a:r>
          </a:p>
          <a:p>
            <a:r>
              <a:rPr lang="nl-NL" dirty="0" smtClean="0">
                <a:solidFill>
                  <a:schemeClr val="tx1"/>
                </a:solidFill>
              </a:rPr>
              <a:t>Mest dagelijks de stal uit om ammoniak dampen te beperken.</a:t>
            </a:r>
          </a:p>
          <a:p>
            <a:r>
              <a:rPr lang="nl-NL" dirty="0" smtClean="0">
                <a:solidFill>
                  <a:schemeClr val="tx1"/>
                </a:solidFill>
              </a:rPr>
              <a:t>Bewaar hooi en stro niet boven de </a:t>
            </a:r>
            <a:br>
              <a:rPr lang="nl-NL" dirty="0" smtClean="0">
                <a:solidFill>
                  <a:schemeClr val="tx1"/>
                </a:solidFill>
              </a:rPr>
            </a:br>
            <a:r>
              <a:rPr lang="nl-NL" dirty="0" smtClean="0">
                <a:solidFill>
                  <a:schemeClr val="tx1"/>
                </a:solidFill>
              </a:rPr>
              <a:t>stallen.</a:t>
            </a:r>
          </a:p>
          <a:p>
            <a:r>
              <a:rPr lang="nl-NL" dirty="0" smtClean="0">
                <a:solidFill>
                  <a:schemeClr val="tx1"/>
                </a:solidFill>
              </a:rPr>
              <a:t>Zorg voor goede ventilatie.</a:t>
            </a:r>
          </a:p>
          <a:p>
            <a:r>
              <a:rPr lang="nl-NL" dirty="0" smtClean="0">
                <a:solidFill>
                  <a:schemeClr val="tx1"/>
                </a:solidFill>
              </a:rPr>
              <a:t>Maak een extra raamopening </a:t>
            </a:r>
            <a:br>
              <a:rPr lang="nl-NL" dirty="0" smtClean="0">
                <a:solidFill>
                  <a:schemeClr val="tx1"/>
                </a:solidFill>
              </a:rPr>
            </a:br>
            <a:r>
              <a:rPr lang="nl-NL" dirty="0" smtClean="0">
                <a:solidFill>
                  <a:schemeClr val="tx1"/>
                </a:solidFill>
              </a:rPr>
              <a:t>of zorg dat de bovenhelft van </a:t>
            </a:r>
            <a:br>
              <a:rPr lang="nl-NL" dirty="0" smtClean="0">
                <a:solidFill>
                  <a:schemeClr val="tx1"/>
                </a:solidFill>
              </a:rPr>
            </a:br>
            <a:r>
              <a:rPr lang="nl-NL" dirty="0" smtClean="0">
                <a:solidFill>
                  <a:schemeClr val="tx1"/>
                </a:solidFill>
              </a:rPr>
              <a:t>de staldeur open kan. </a:t>
            </a:r>
          </a:p>
        </p:txBody>
      </p:sp>
      <p:pic>
        <p:nvPicPr>
          <p:cNvPr id="96261" name="Picture 5" descr="G:\Communicatie\Relatiegroepen\Interne relatiegroepen\Opleidingen\(Van) paarden houden\Paard en Welzijn\Beeldmateriaal\KNHS_PP\060602247_ABFweb.jpg"/>
          <p:cNvPicPr>
            <a:picLocks noChangeAspect="1" noChangeArrowheads="1"/>
          </p:cNvPicPr>
          <p:nvPr/>
        </p:nvPicPr>
        <p:blipFill>
          <a:blip r:embed="rId3" cstate="print"/>
          <a:srcRect/>
          <a:stretch>
            <a:fillRect/>
          </a:stretch>
        </p:blipFill>
        <p:spPr bwMode="auto">
          <a:xfrm>
            <a:off x="6084168" y="4862234"/>
            <a:ext cx="2659062" cy="1771650"/>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lstStyle/>
          <a:p>
            <a:r>
              <a:rPr lang="nl-NL" dirty="0" smtClean="0"/>
              <a:t>Verbetering welzijn door meer frisse lucht</a:t>
            </a:r>
            <a:endParaRPr lang="nl-NL" dirty="0"/>
          </a:p>
        </p:txBody>
      </p:sp>
      <p:pic>
        <p:nvPicPr>
          <p:cNvPr id="35842" name="Picture 2" descr="http://ho-oostra.com/media/pictures/large/goede_ventilatie.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84168" y="3067367"/>
            <a:ext cx="2659062" cy="17948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16147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jdelijke aanduiding voor inhoud 2"/>
          <p:cNvSpPr>
            <a:spLocks noGrp="1"/>
          </p:cNvSpPr>
          <p:nvPr>
            <p:ph idx="1"/>
          </p:nvPr>
        </p:nvSpPr>
        <p:spPr>
          <a:xfrm>
            <a:off x="323529" y="1628800"/>
            <a:ext cx="8496944" cy="4822800"/>
          </a:xfrm>
        </p:spPr>
        <p:txBody>
          <a:bodyPr/>
          <a:lstStyle/>
          <a:p>
            <a:r>
              <a:rPr lang="nl-NL" dirty="0" smtClean="0">
                <a:solidFill>
                  <a:schemeClr val="tx1"/>
                </a:solidFill>
              </a:rPr>
              <a:t>Zet het paard samen met andere paarden buiten.</a:t>
            </a:r>
          </a:p>
          <a:p>
            <a:r>
              <a:rPr lang="nl-NL" dirty="0" smtClean="0">
                <a:solidFill>
                  <a:schemeClr val="tx1"/>
                </a:solidFill>
              </a:rPr>
              <a:t>Zorg dat paarden elkaar kunnen zien.</a:t>
            </a:r>
          </a:p>
          <a:p>
            <a:r>
              <a:rPr lang="nl-NL" dirty="0" smtClean="0">
                <a:solidFill>
                  <a:schemeClr val="tx1"/>
                </a:solidFill>
              </a:rPr>
              <a:t>Haal het bovenste deel van de tussenwand weg als paarden elkaar graag mogen.</a:t>
            </a:r>
          </a:p>
          <a:p>
            <a:pPr>
              <a:buFontTx/>
              <a:buNone/>
            </a:pPr>
            <a:endParaRPr lang="nl-NL" dirty="0" smtClean="0">
              <a:solidFill>
                <a:schemeClr val="tx1"/>
              </a:solidFill>
            </a:endParaRPr>
          </a:p>
        </p:txBody>
      </p:sp>
      <p:pic>
        <p:nvPicPr>
          <p:cNvPr id="97285" name="Picture 5" descr="G:\Communicatie\Relatiegroepen\Interne relatiegroepen\Opleidingen\(Van) paarden houden\Paard en Welzijn\Beeldmateriaal\KNHS_PP\070411122_ABFweb.jpg"/>
          <p:cNvPicPr>
            <a:picLocks noChangeAspect="1" noChangeArrowheads="1"/>
          </p:cNvPicPr>
          <p:nvPr/>
        </p:nvPicPr>
        <p:blipFill>
          <a:blip r:embed="rId3" cstate="print"/>
          <a:srcRect/>
          <a:stretch>
            <a:fillRect/>
          </a:stretch>
        </p:blipFill>
        <p:spPr bwMode="auto">
          <a:xfrm>
            <a:off x="1331640" y="3933056"/>
            <a:ext cx="3143250" cy="2093912"/>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lstStyle/>
          <a:p>
            <a:r>
              <a:rPr lang="nl-NL" dirty="0" smtClean="0"/>
              <a:t>Verbetering welzijn door meer gezelschap</a:t>
            </a:r>
            <a:endParaRPr lang="nl-NL" dirty="0"/>
          </a:p>
        </p:txBody>
      </p:sp>
    </p:spTree>
    <p:extLst>
      <p:ext uri="{BB962C8B-B14F-4D97-AF65-F5344CB8AC3E}">
        <p14:creationId xmlns="" xmlns:p14="http://schemas.microsoft.com/office/powerpoint/2010/main" val="2021692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jdelijke aanduiding voor inhoud 2"/>
          <p:cNvSpPr>
            <a:spLocks noGrp="1"/>
          </p:cNvSpPr>
          <p:nvPr>
            <p:ph idx="1"/>
          </p:nvPr>
        </p:nvSpPr>
        <p:spPr>
          <a:xfrm>
            <a:off x="251521" y="1628800"/>
            <a:ext cx="8640960" cy="4824536"/>
          </a:xfrm>
        </p:spPr>
        <p:txBody>
          <a:bodyPr>
            <a:normAutofit lnSpcReduction="10000"/>
          </a:bodyPr>
          <a:lstStyle/>
          <a:p>
            <a:r>
              <a:rPr lang="nl-NL" dirty="0" smtClean="0">
                <a:solidFill>
                  <a:schemeClr val="tx1"/>
                </a:solidFill>
              </a:rPr>
              <a:t>Gebruik de weide afwisselend als ruwvoerwinning en beweiding.</a:t>
            </a:r>
          </a:p>
          <a:p>
            <a:r>
              <a:rPr lang="nl-NL" dirty="0" smtClean="0">
                <a:solidFill>
                  <a:schemeClr val="tx1"/>
                </a:solidFill>
              </a:rPr>
              <a:t>Maai de weide regelmatig na en zaai kale plekken in.</a:t>
            </a:r>
          </a:p>
          <a:p>
            <a:r>
              <a:rPr lang="nl-NL" dirty="0" smtClean="0">
                <a:solidFill>
                  <a:schemeClr val="tx1"/>
                </a:solidFill>
              </a:rPr>
              <a:t>Wisselbeweiding met rundvee of schapen houdt de grasmat gesloten.</a:t>
            </a:r>
          </a:p>
          <a:p>
            <a:r>
              <a:rPr lang="nl-NL" dirty="0" smtClean="0">
                <a:solidFill>
                  <a:schemeClr val="tx1"/>
                </a:solidFill>
              </a:rPr>
              <a:t>Verwijder dagelijks mest om wormbesmetting te voorkomen.</a:t>
            </a:r>
          </a:p>
          <a:p>
            <a:r>
              <a:rPr lang="nl-NL" dirty="0" smtClean="0">
                <a:solidFill>
                  <a:schemeClr val="tx1"/>
                </a:solidFill>
              </a:rPr>
              <a:t>Bemest met mate.</a:t>
            </a:r>
          </a:p>
          <a:p>
            <a:r>
              <a:rPr lang="nl-NL" dirty="0" smtClean="0">
                <a:solidFill>
                  <a:schemeClr val="tx1"/>
                </a:solidFill>
              </a:rPr>
              <a:t>Gebruik meerdere percelen zodat ze kunnen herstellen.</a:t>
            </a:r>
          </a:p>
          <a:p>
            <a:r>
              <a:rPr lang="nl-NL" dirty="0" smtClean="0">
                <a:solidFill>
                  <a:schemeClr val="tx1"/>
                </a:solidFill>
              </a:rPr>
              <a:t>Verwijder giftige planten.</a:t>
            </a:r>
          </a:p>
        </p:txBody>
      </p:sp>
      <p:sp>
        <p:nvSpPr>
          <p:cNvPr id="2" name="Titel 1"/>
          <p:cNvSpPr>
            <a:spLocks noGrp="1"/>
          </p:cNvSpPr>
          <p:nvPr>
            <p:ph type="title"/>
          </p:nvPr>
        </p:nvSpPr>
        <p:spPr/>
        <p:txBody>
          <a:bodyPr>
            <a:normAutofit/>
          </a:bodyPr>
          <a:lstStyle/>
          <a:p>
            <a:r>
              <a:rPr lang="nl-NL" dirty="0">
                <a:solidFill>
                  <a:schemeClr val="tx1"/>
                </a:solidFill>
              </a:rPr>
              <a:t>Onderhoud van de </a:t>
            </a:r>
            <a:r>
              <a:rPr lang="nl-NL" dirty="0" smtClean="0">
                <a:solidFill>
                  <a:schemeClr val="tx1"/>
                </a:solidFill>
              </a:rPr>
              <a:t>weide</a:t>
            </a:r>
            <a:endParaRPr lang="nl-NL" dirty="0"/>
          </a:p>
        </p:txBody>
      </p:sp>
    </p:spTree>
    <p:extLst>
      <p:ext uri="{BB962C8B-B14F-4D97-AF65-F5344CB8AC3E}">
        <p14:creationId xmlns="" xmlns:p14="http://schemas.microsoft.com/office/powerpoint/2010/main" val="1794703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jdelijke aanduiding voor inhoud 2"/>
          <p:cNvSpPr>
            <a:spLocks noGrp="1"/>
          </p:cNvSpPr>
          <p:nvPr>
            <p:ph idx="1"/>
          </p:nvPr>
        </p:nvSpPr>
        <p:spPr>
          <a:xfrm>
            <a:off x="251520" y="1412777"/>
            <a:ext cx="8496945" cy="5184576"/>
          </a:xfrm>
        </p:spPr>
        <p:txBody>
          <a:bodyPr>
            <a:normAutofit/>
          </a:bodyPr>
          <a:lstStyle/>
          <a:p>
            <a:pPr>
              <a:buFontTx/>
              <a:buNone/>
            </a:pPr>
            <a:r>
              <a:rPr lang="nl-NL" dirty="0" smtClean="0">
                <a:solidFill>
                  <a:schemeClr val="tx1"/>
                </a:solidFill>
              </a:rPr>
              <a:t>Een paard is een vluchtdier en rent weg zodra er gevaar dreigt. Zorg daarom voor een goede afrastering.</a:t>
            </a:r>
          </a:p>
          <a:p>
            <a:r>
              <a:rPr lang="nl-NL" dirty="0" smtClean="0">
                <a:solidFill>
                  <a:schemeClr val="tx1"/>
                </a:solidFill>
              </a:rPr>
              <a:t>Hoog zijn: 1,20 – 1,50 meter.</a:t>
            </a:r>
          </a:p>
          <a:p>
            <a:r>
              <a:rPr lang="nl-NL" dirty="0" smtClean="0">
                <a:solidFill>
                  <a:schemeClr val="tx1"/>
                </a:solidFill>
              </a:rPr>
              <a:t>Elektrisch schrikdraad of band houdt het paard in de weide.</a:t>
            </a:r>
          </a:p>
          <a:p>
            <a:r>
              <a:rPr lang="nl-NL" dirty="0" smtClean="0">
                <a:solidFill>
                  <a:schemeClr val="tx1"/>
                </a:solidFill>
              </a:rPr>
              <a:t>Prikkeldraad is absoluut ongeschikt! Dit veroorzaakt ernstige verwondingen.</a:t>
            </a:r>
          </a:p>
          <a:p>
            <a:r>
              <a:rPr lang="nl-NL" dirty="0" smtClean="0">
                <a:solidFill>
                  <a:schemeClr val="tx1"/>
                </a:solidFill>
              </a:rPr>
              <a:t>Rond de hoeken in de weide af. </a:t>
            </a:r>
          </a:p>
          <a:p>
            <a:r>
              <a:rPr lang="nl-NL" dirty="0" smtClean="0">
                <a:solidFill>
                  <a:schemeClr val="tx1"/>
                </a:solidFill>
              </a:rPr>
              <a:t>Zorg voor voldoende en schoon drinkwater.</a:t>
            </a:r>
          </a:p>
          <a:p>
            <a:r>
              <a:rPr lang="nl-NL" dirty="0" smtClean="0">
                <a:solidFill>
                  <a:schemeClr val="tx1"/>
                </a:solidFill>
              </a:rPr>
              <a:t>Zorg voor beschutting tegen zon, wind en neerslag.</a:t>
            </a:r>
          </a:p>
          <a:p>
            <a:pPr>
              <a:buFontTx/>
              <a:buNone/>
            </a:pPr>
            <a:endParaRPr lang="nl-NL" dirty="0" smtClean="0">
              <a:solidFill>
                <a:schemeClr val="tx1"/>
              </a:solidFill>
            </a:endParaRPr>
          </a:p>
        </p:txBody>
      </p:sp>
      <p:pic>
        <p:nvPicPr>
          <p:cNvPr id="99333" name="Picture 5" descr="G:\Communicatie\Relatiegroepen\Interne relatiegroepen\Opleidingen\(Van) paarden houden\Paard en Welzijn\Beeldmateriaal\KNHS_PP\090527876_ABFweb.jpg"/>
          <p:cNvPicPr>
            <a:picLocks noChangeAspect="1" noChangeArrowheads="1"/>
          </p:cNvPicPr>
          <p:nvPr/>
        </p:nvPicPr>
        <p:blipFill>
          <a:blip r:embed="rId3" cstate="print"/>
          <a:srcRect/>
          <a:stretch>
            <a:fillRect/>
          </a:stretch>
        </p:blipFill>
        <p:spPr bwMode="auto">
          <a:xfrm>
            <a:off x="0" y="0"/>
            <a:ext cx="2228088" cy="1484784"/>
          </a:xfrm>
          <a:prstGeom prst="rect">
            <a:avLst/>
          </a:prstGeom>
          <a:ln>
            <a:noFill/>
          </a:ln>
          <a:effectLst>
            <a:softEdge rad="112500"/>
          </a:effectLst>
        </p:spPr>
      </p:pic>
      <p:sp>
        <p:nvSpPr>
          <p:cNvPr id="2" name="Titel 1"/>
          <p:cNvSpPr>
            <a:spLocks noGrp="1"/>
          </p:cNvSpPr>
          <p:nvPr>
            <p:ph type="title"/>
          </p:nvPr>
        </p:nvSpPr>
        <p:spPr/>
        <p:txBody>
          <a:bodyPr>
            <a:normAutofit/>
          </a:bodyPr>
          <a:lstStyle/>
          <a:p>
            <a:r>
              <a:rPr lang="nl-NL" dirty="0" smtClean="0">
                <a:solidFill>
                  <a:schemeClr val="tx1"/>
                </a:solidFill>
              </a:rPr>
              <a:t>Afrastering</a:t>
            </a:r>
            <a:endParaRPr lang="nl-NL" dirty="0"/>
          </a:p>
        </p:txBody>
      </p:sp>
      <p:pic>
        <p:nvPicPr>
          <p:cNvPr id="29698" name="Picture 2" descr="http://www.puts.nl/images/weide%20afrastering%20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20072" y="2204864"/>
            <a:ext cx="3705225" cy="123348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96654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jdelijke aanduiding voor inhoud 2"/>
          <p:cNvSpPr>
            <a:spLocks noGrp="1"/>
          </p:cNvSpPr>
          <p:nvPr>
            <p:ph idx="1"/>
          </p:nvPr>
        </p:nvSpPr>
        <p:spPr>
          <a:xfrm>
            <a:off x="251521" y="1484784"/>
            <a:ext cx="8712968" cy="5112568"/>
          </a:xfrm>
        </p:spPr>
        <p:txBody>
          <a:bodyPr>
            <a:normAutofit/>
          </a:bodyPr>
          <a:lstStyle/>
          <a:p>
            <a:r>
              <a:rPr lang="en-US" dirty="0" smtClean="0">
                <a:hlinkClick r:id="rId3"/>
              </a:rPr>
              <a:t>http</a:t>
            </a:r>
            <a:r>
              <a:rPr lang="en-US" dirty="0" smtClean="0">
                <a:hlinkClick r:id="rId3"/>
              </a:rPr>
              <a:t>://</a:t>
            </a:r>
            <a:r>
              <a:rPr lang="en-US" dirty="0" smtClean="0">
                <a:hlinkClick r:id="rId3"/>
              </a:rPr>
              <a:t>deredactie.be/cm/vrtnieuws/videozone/programmas/journaal/2.36412?video=1.2142616</a:t>
            </a:r>
            <a:r>
              <a:rPr lang="en-US" dirty="0" smtClean="0"/>
              <a:t> </a:t>
            </a:r>
            <a:endParaRPr lang="en-US" dirty="0" smtClean="0"/>
          </a:p>
          <a:p>
            <a:r>
              <a:rPr lang="en-US" dirty="0" err="1" smtClean="0">
                <a:solidFill>
                  <a:schemeClr val="tx1"/>
                </a:solidFill>
              </a:rPr>
              <a:t>Controleer</a:t>
            </a:r>
            <a:r>
              <a:rPr lang="en-US" dirty="0" smtClean="0">
                <a:solidFill>
                  <a:schemeClr val="tx1"/>
                </a:solidFill>
              </a:rPr>
              <a:t> </a:t>
            </a:r>
            <a:r>
              <a:rPr lang="en-US" dirty="0" smtClean="0">
                <a:solidFill>
                  <a:schemeClr val="tx1"/>
                </a:solidFill>
              </a:rPr>
              <a:t>de </a:t>
            </a:r>
            <a:r>
              <a:rPr lang="en-US" dirty="0" err="1" smtClean="0">
                <a:solidFill>
                  <a:schemeClr val="tx1"/>
                </a:solidFill>
              </a:rPr>
              <a:t>weide</a:t>
            </a:r>
            <a:r>
              <a:rPr lang="en-US" dirty="0" smtClean="0">
                <a:solidFill>
                  <a:schemeClr val="tx1"/>
                </a:solidFill>
              </a:rPr>
              <a:t> </a:t>
            </a:r>
            <a:r>
              <a:rPr lang="en-US" dirty="0" err="1" smtClean="0">
                <a:solidFill>
                  <a:schemeClr val="tx1"/>
                </a:solidFill>
              </a:rPr>
              <a:t>regelmatig</a:t>
            </a:r>
            <a:r>
              <a:rPr lang="en-US" dirty="0" smtClean="0">
                <a:solidFill>
                  <a:schemeClr val="tx1"/>
                </a:solidFill>
              </a:rPr>
              <a:t> op </a:t>
            </a:r>
            <a:r>
              <a:rPr lang="en-US" dirty="0" err="1" smtClean="0">
                <a:solidFill>
                  <a:schemeClr val="tx1"/>
                </a:solidFill>
              </a:rPr>
              <a:t>giftige</a:t>
            </a:r>
            <a:r>
              <a:rPr lang="en-US" dirty="0" smtClean="0">
                <a:solidFill>
                  <a:schemeClr val="tx1"/>
                </a:solidFill>
              </a:rPr>
              <a:t> </a:t>
            </a:r>
            <a:r>
              <a:rPr lang="en-US" dirty="0" err="1" smtClean="0">
                <a:solidFill>
                  <a:schemeClr val="tx1"/>
                </a:solidFill>
              </a:rPr>
              <a:t>planten</a:t>
            </a:r>
            <a:r>
              <a:rPr lang="en-US" dirty="0" smtClean="0">
                <a:solidFill>
                  <a:schemeClr val="tx1"/>
                </a:solidFill>
              </a:rPr>
              <a:t>.</a:t>
            </a:r>
            <a:r>
              <a:rPr lang="nl-NL" dirty="0" smtClean="0">
                <a:solidFill>
                  <a:schemeClr val="tx1"/>
                </a:solidFill>
              </a:rPr>
              <a:t> </a:t>
            </a:r>
          </a:p>
          <a:p>
            <a:r>
              <a:rPr lang="en-US" dirty="0" err="1" smtClean="0">
                <a:solidFill>
                  <a:schemeClr val="tx1"/>
                </a:solidFill>
              </a:rPr>
              <a:t>Verwijder</a:t>
            </a:r>
            <a:r>
              <a:rPr lang="en-US" dirty="0" smtClean="0">
                <a:solidFill>
                  <a:schemeClr val="tx1"/>
                </a:solidFill>
              </a:rPr>
              <a:t> de </a:t>
            </a:r>
            <a:r>
              <a:rPr lang="en-US" dirty="0" err="1" smtClean="0">
                <a:solidFill>
                  <a:schemeClr val="tx1"/>
                </a:solidFill>
              </a:rPr>
              <a:t>planten</a:t>
            </a:r>
            <a:r>
              <a:rPr lang="en-US" dirty="0" smtClean="0">
                <a:solidFill>
                  <a:schemeClr val="tx1"/>
                </a:solidFill>
              </a:rPr>
              <a:t> </a:t>
            </a:r>
            <a:r>
              <a:rPr lang="en-US" dirty="0" err="1" smtClean="0">
                <a:solidFill>
                  <a:schemeClr val="tx1"/>
                </a:solidFill>
              </a:rPr>
              <a:t>volledig</a:t>
            </a:r>
            <a:r>
              <a:rPr lang="en-US" dirty="0" smtClean="0">
                <a:solidFill>
                  <a:schemeClr val="tx1"/>
                </a:solidFill>
              </a:rPr>
              <a:t> met plant en </a:t>
            </a:r>
            <a:r>
              <a:rPr lang="en-US" dirty="0" err="1" smtClean="0">
                <a:solidFill>
                  <a:schemeClr val="tx1"/>
                </a:solidFill>
              </a:rPr>
              <a:t>wortel</a:t>
            </a:r>
            <a:r>
              <a:rPr lang="en-US" dirty="0" smtClean="0">
                <a:solidFill>
                  <a:schemeClr val="tx1"/>
                </a:solidFill>
              </a:rPr>
              <a:t>. </a:t>
            </a:r>
          </a:p>
          <a:p>
            <a:r>
              <a:rPr lang="en-US" dirty="0" err="1" smtClean="0">
                <a:solidFill>
                  <a:schemeClr val="tx1"/>
                </a:solidFill>
              </a:rPr>
              <a:t>Sommige</a:t>
            </a:r>
            <a:r>
              <a:rPr lang="en-US" dirty="0" smtClean="0">
                <a:solidFill>
                  <a:schemeClr val="tx1"/>
                </a:solidFill>
              </a:rPr>
              <a:t> </a:t>
            </a:r>
            <a:r>
              <a:rPr lang="en-US" dirty="0" err="1" smtClean="0">
                <a:solidFill>
                  <a:schemeClr val="tx1"/>
                </a:solidFill>
              </a:rPr>
              <a:t>planten</a:t>
            </a:r>
            <a:r>
              <a:rPr lang="en-US" dirty="0" smtClean="0">
                <a:solidFill>
                  <a:schemeClr val="tx1"/>
                </a:solidFill>
              </a:rPr>
              <a:t> </a:t>
            </a:r>
            <a:r>
              <a:rPr lang="en-US" dirty="0" err="1" smtClean="0">
                <a:solidFill>
                  <a:schemeClr val="tx1"/>
                </a:solidFill>
              </a:rPr>
              <a:t>zijn</a:t>
            </a:r>
            <a:r>
              <a:rPr lang="en-US" dirty="0" smtClean="0">
                <a:solidFill>
                  <a:schemeClr val="tx1"/>
                </a:solidFill>
              </a:rPr>
              <a:t> </a:t>
            </a:r>
            <a:r>
              <a:rPr lang="en-US" dirty="0" err="1" smtClean="0">
                <a:solidFill>
                  <a:schemeClr val="tx1"/>
                </a:solidFill>
              </a:rPr>
              <a:t>zo</a:t>
            </a:r>
            <a:r>
              <a:rPr lang="en-US" dirty="0" smtClean="0">
                <a:solidFill>
                  <a:schemeClr val="tx1"/>
                </a:solidFill>
              </a:rPr>
              <a:t> </a:t>
            </a:r>
            <a:r>
              <a:rPr lang="en-US" dirty="0" err="1" smtClean="0">
                <a:solidFill>
                  <a:schemeClr val="tx1"/>
                </a:solidFill>
              </a:rPr>
              <a:t>giftig</a:t>
            </a:r>
            <a:r>
              <a:rPr lang="en-US" dirty="0" smtClean="0">
                <a:solidFill>
                  <a:schemeClr val="tx1"/>
                </a:solidFill>
              </a:rPr>
              <a:t> </a:t>
            </a:r>
            <a:r>
              <a:rPr lang="en-US" dirty="0" err="1" smtClean="0">
                <a:solidFill>
                  <a:schemeClr val="tx1"/>
                </a:solidFill>
              </a:rPr>
              <a:t>zodat</a:t>
            </a:r>
            <a:r>
              <a:rPr lang="en-US" dirty="0" smtClean="0">
                <a:solidFill>
                  <a:schemeClr val="tx1"/>
                </a:solidFill>
              </a:rPr>
              <a:t> </a:t>
            </a:r>
            <a:r>
              <a:rPr lang="en-US" dirty="0" err="1" smtClean="0">
                <a:solidFill>
                  <a:schemeClr val="tx1"/>
                </a:solidFill>
              </a:rPr>
              <a:t>ze</a:t>
            </a:r>
            <a:r>
              <a:rPr lang="en-US" dirty="0" smtClean="0">
                <a:solidFill>
                  <a:schemeClr val="tx1"/>
                </a:solidFill>
              </a:rPr>
              <a:t> direct </a:t>
            </a:r>
            <a:r>
              <a:rPr lang="en-US" dirty="0" err="1" smtClean="0">
                <a:solidFill>
                  <a:schemeClr val="tx1"/>
                </a:solidFill>
              </a:rPr>
              <a:t>kunnen</a:t>
            </a:r>
            <a:r>
              <a:rPr lang="en-US" dirty="0" smtClean="0">
                <a:solidFill>
                  <a:schemeClr val="tx1"/>
                </a:solidFill>
              </a:rPr>
              <a:t> </a:t>
            </a:r>
            <a:r>
              <a:rPr lang="en-US" dirty="0" err="1" smtClean="0">
                <a:solidFill>
                  <a:schemeClr val="tx1"/>
                </a:solidFill>
              </a:rPr>
              <a:t>leiden</a:t>
            </a:r>
            <a:r>
              <a:rPr lang="en-US" dirty="0" smtClean="0">
                <a:solidFill>
                  <a:schemeClr val="tx1"/>
                </a:solidFill>
              </a:rPr>
              <a:t> tot de </a:t>
            </a:r>
            <a:r>
              <a:rPr lang="en-US" dirty="0" err="1" smtClean="0">
                <a:solidFill>
                  <a:schemeClr val="tx1"/>
                </a:solidFill>
              </a:rPr>
              <a:t>dood</a:t>
            </a:r>
            <a:r>
              <a:rPr lang="en-US" dirty="0" smtClean="0">
                <a:solidFill>
                  <a:schemeClr val="tx1"/>
                </a:solidFill>
              </a:rPr>
              <a:t>, </a:t>
            </a:r>
            <a:r>
              <a:rPr lang="en-US" dirty="0" err="1" smtClean="0">
                <a:solidFill>
                  <a:schemeClr val="tx1"/>
                </a:solidFill>
              </a:rPr>
              <a:t>zoals</a:t>
            </a:r>
            <a:r>
              <a:rPr lang="en-US" dirty="0" smtClean="0">
                <a:solidFill>
                  <a:schemeClr val="tx1"/>
                </a:solidFill>
              </a:rPr>
              <a:t> </a:t>
            </a:r>
            <a:r>
              <a:rPr lang="en-US" dirty="0" err="1" smtClean="0">
                <a:solidFill>
                  <a:schemeClr val="tx1"/>
                </a:solidFill>
              </a:rPr>
              <a:t>Taxus</a:t>
            </a:r>
            <a:r>
              <a:rPr lang="en-US" dirty="0" smtClean="0">
                <a:solidFill>
                  <a:schemeClr val="tx1"/>
                </a:solidFill>
              </a:rPr>
              <a:t>. </a:t>
            </a:r>
          </a:p>
          <a:p>
            <a:r>
              <a:rPr lang="en-US" dirty="0" err="1" smtClean="0">
                <a:solidFill>
                  <a:schemeClr val="tx1"/>
                </a:solidFill>
              </a:rPr>
              <a:t>Andere</a:t>
            </a:r>
            <a:r>
              <a:rPr lang="en-US" dirty="0" smtClean="0">
                <a:solidFill>
                  <a:schemeClr val="tx1"/>
                </a:solidFill>
              </a:rPr>
              <a:t> </a:t>
            </a:r>
            <a:r>
              <a:rPr lang="en-US" dirty="0" err="1" smtClean="0">
                <a:solidFill>
                  <a:schemeClr val="tx1"/>
                </a:solidFill>
              </a:rPr>
              <a:t>planten</a:t>
            </a:r>
            <a:r>
              <a:rPr lang="en-US" dirty="0" smtClean="0">
                <a:solidFill>
                  <a:schemeClr val="tx1"/>
                </a:solidFill>
              </a:rPr>
              <a:t> </a:t>
            </a:r>
            <a:r>
              <a:rPr lang="en-US" dirty="0" err="1" smtClean="0">
                <a:solidFill>
                  <a:schemeClr val="tx1"/>
                </a:solidFill>
              </a:rPr>
              <a:t>zijn</a:t>
            </a:r>
            <a:r>
              <a:rPr lang="en-US" dirty="0" smtClean="0">
                <a:solidFill>
                  <a:schemeClr val="tx1"/>
                </a:solidFill>
              </a:rPr>
              <a:t> </a:t>
            </a:r>
            <a:r>
              <a:rPr lang="en-US" dirty="0" err="1" smtClean="0">
                <a:solidFill>
                  <a:schemeClr val="tx1"/>
                </a:solidFill>
              </a:rPr>
              <a:t>sluipmoordenaars</a:t>
            </a:r>
            <a:r>
              <a:rPr lang="en-US" dirty="0" smtClean="0">
                <a:solidFill>
                  <a:schemeClr val="tx1"/>
                </a:solidFill>
              </a:rPr>
              <a:t> </a:t>
            </a:r>
            <a:r>
              <a:rPr lang="en-US" dirty="0" err="1" smtClean="0">
                <a:solidFill>
                  <a:schemeClr val="tx1"/>
                </a:solidFill>
              </a:rPr>
              <a:t>zoals</a:t>
            </a:r>
            <a:r>
              <a:rPr lang="en-US" dirty="0" smtClean="0">
                <a:solidFill>
                  <a:schemeClr val="tx1"/>
                </a:solidFill>
              </a:rPr>
              <a:t> </a:t>
            </a:r>
            <a:br>
              <a:rPr lang="en-US" dirty="0" smtClean="0">
                <a:solidFill>
                  <a:schemeClr val="tx1"/>
                </a:solidFill>
              </a:rPr>
            </a:br>
            <a:r>
              <a:rPr lang="en-US" dirty="0" err="1" smtClean="0">
                <a:solidFill>
                  <a:schemeClr val="tx1"/>
                </a:solidFill>
              </a:rPr>
              <a:t>Jacobskruiskruid</a:t>
            </a:r>
            <a:r>
              <a:rPr lang="en-US" dirty="0" smtClean="0">
                <a:solidFill>
                  <a:schemeClr val="tx1"/>
                </a:solidFill>
              </a:rPr>
              <a:t>.</a:t>
            </a:r>
          </a:p>
          <a:p>
            <a:r>
              <a:rPr lang="en-US" dirty="0" err="1" smtClean="0">
                <a:solidFill>
                  <a:schemeClr val="tx1"/>
                </a:solidFill>
              </a:rPr>
              <a:t>Meestal</a:t>
            </a:r>
            <a:r>
              <a:rPr lang="en-US" dirty="0" smtClean="0">
                <a:solidFill>
                  <a:schemeClr val="tx1"/>
                </a:solidFill>
              </a:rPr>
              <a:t> </a:t>
            </a:r>
            <a:r>
              <a:rPr lang="en-US" dirty="0" err="1" smtClean="0">
                <a:solidFill>
                  <a:schemeClr val="tx1"/>
                </a:solidFill>
              </a:rPr>
              <a:t>eten</a:t>
            </a:r>
            <a:r>
              <a:rPr lang="en-US" dirty="0" smtClean="0">
                <a:solidFill>
                  <a:schemeClr val="tx1"/>
                </a:solidFill>
              </a:rPr>
              <a:t> </a:t>
            </a:r>
            <a:r>
              <a:rPr lang="en-US" dirty="0" err="1" smtClean="0">
                <a:solidFill>
                  <a:schemeClr val="tx1"/>
                </a:solidFill>
              </a:rPr>
              <a:t>paarden</a:t>
            </a:r>
            <a:r>
              <a:rPr lang="en-US" dirty="0" smtClean="0">
                <a:solidFill>
                  <a:schemeClr val="tx1"/>
                </a:solidFill>
              </a:rPr>
              <a:t> </a:t>
            </a:r>
            <a:r>
              <a:rPr lang="en-US" dirty="0" err="1" smtClean="0">
                <a:solidFill>
                  <a:schemeClr val="tx1"/>
                </a:solidFill>
              </a:rPr>
              <a:t>geen</a:t>
            </a:r>
            <a:r>
              <a:rPr lang="en-US" dirty="0" smtClean="0">
                <a:solidFill>
                  <a:schemeClr val="tx1"/>
                </a:solidFill>
              </a:rPr>
              <a:t> </a:t>
            </a:r>
            <a:r>
              <a:rPr lang="en-US" dirty="0" err="1" smtClean="0">
                <a:solidFill>
                  <a:schemeClr val="tx1"/>
                </a:solidFill>
              </a:rPr>
              <a:t>giftige</a:t>
            </a:r>
            <a:r>
              <a:rPr lang="en-US" dirty="0" smtClean="0">
                <a:solidFill>
                  <a:schemeClr val="tx1"/>
                </a:solidFill>
              </a:rPr>
              <a:t> </a:t>
            </a:r>
            <a:r>
              <a:rPr lang="en-US" dirty="0" err="1" smtClean="0">
                <a:solidFill>
                  <a:schemeClr val="tx1"/>
                </a:solidFill>
              </a:rPr>
              <a:t>planten</a:t>
            </a:r>
            <a:r>
              <a:rPr lang="en-US" dirty="0" smtClean="0">
                <a:solidFill>
                  <a:schemeClr val="tx1"/>
                </a:solidFill>
              </a:rPr>
              <a:t>. </a:t>
            </a:r>
            <a:br>
              <a:rPr lang="en-US" dirty="0" smtClean="0">
                <a:solidFill>
                  <a:schemeClr val="tx1"/>
                </a:solidFill>
              </a:rPr>
            </a:br>
            <a:r>
              <a:rPr lang="en-US" dirty="0" err="1" smtClean="0">
                <a:solidFill>
                  <a:schemeClr val="tx1"/>
                </a:solidFill>
              </a:rPr>
              <a:t>Ze</a:t>
            </a:r>
            <a:r>
              <a:rPr lang="en-US" dirty="0" smtClean="0">
                <a:solidFill>
                  <a:schemeClr val="tx1"/>
                </a:solidFill>
              </a:rPr>
              <a:t> </a:t>
            </a:r>
            <a:r>
              <a:rPr lang="en-US" dirty="0" err="1" smtClean="0">
                <a:solidFill>
                  <a:schemeClr val="tx1"/>
                </a:solidFill>
              </a:rPr>
              <a:t>eten</a:t>
            </a:r>
            <a:r>
              <a:rPr lang="en-US" dirty="0" smtClean="0">
                <a:solidFill>
                  <a:schemeClr val="tx1"/>
                </a:solidFill>
              </a:rPr>
              <a:t> </a:t>
            </a:r>
            <a:r>
              <a:rPr lang="en-US" dirty="0" err="1" smtClean="0">
                <a:solidFill>
                  <a:schemeClr val="tx1"/>
                </a:solidFill>
              </a:rPr>
              <a:t>ze</a:t>
            </a:r>
            <a:r>
              <a:rPr lang="en-US" dirty="0" smtClean="0">
                <a:solidFill>
                  <a:schemeClr val="tx1"/>
                </a:solidFill>
              </a:rPr>
              <a:t> </a:t>
            </a:r>
            <a:r>
              <a:rPr lang="en-US" dirty="0" err="1" smtClean="0">
                <a:solidFill>
                  <a:schemeClr val="tx1"/>
                </a:solidFill>
              </a:rPr>
              <a:t>echter</a:t>
            </a:r>
            <a:r>
              <a:rPr lang="en-US" dirty="0" smtClean="0">
                <a:solidFill>
                  <a:schemeClr val="tx1"/>
                </a:solidFill>
              </a:rPr>
              <a:t> </a:t>
            </a:r>
            <a:r>
              <a:rPr lang="en-US" dirty="0" err="1" smtClean="0">
                <a:solidFill>
                  <a:schemeClr val="tx1"/>
                </a:solidFill>
              </a:rPr>
              <a:t>wel</a:t>
            </a:r>
            <a:r>
              <a:rPr lang="en-US" dirty="0" smtClean="0">
                <a:solidFill>
                  <a:schemeClr val="tx1"/>
                </a:solidFill>
              </a:rPr>
              <a:t> </a:t>
            </a:r>
            <a:r>
              <a:rPr lang="en-US" dirty="0" err="1" smtClean="0">
                <a:solidFill>
                  <a:schemeClr val="tx1"/>
                </a:solidFill>
              </a:rPr>
              <a:t>als</a:t>
            </a:r>
            <a:r>
              <a:rPr lang="en-US" dirty="0" smtClean="0">
                <a:solidFill>
                  <a:schemeClr val="tx1"/>
                </a:solidFill>
              </a:rPr>
              <a:t> </a:t>
            </a:r>
            <a:r>
              <a:rPr lang="en-US" dirty="0" err="1" smtClean="0">
                <a:solidFill>
                  <a:schemeClr val="tx1"/>
                </a:solidFill>
              </a:rPr>
              <a:t>ze</a:t>
            </a:r>
            <a:r>
              <a:rPr lang="en-US" dirty="0" smtClean="0">
                <a:solidFill>
                  <a:schemeClr val="tx1"/>
                </a:solidFill>
              </a:rPr>
              <a:t> in het </a:t>
            </a:r>
            <a:r>
              <a:rPr lang="en-US" dirty="0" err="1" smtClean="0">
                <a:solidFill>
                  <a:schemeClr val="tx1"/>
                </a:solidFill>
              </a:rPr>
              <a:t>hooi</a:t>
            </a:r>
            <a:r>
              <a:rPr lang="en-US" dirty="0" smtClean="0">
                <a:solidFill>
                  <a:schemeClr val="tx1"/>
                </a:solidFill>
              </a:rPr>
              <a:t> </a:t>
            </a:r>
            <a:br>
              <a:rPr lang="en-US" dirty="0" smtClean="0">
                <a:solidFill>
                  <a:schemeClr val="tx1"/>
                </a:solidFill>
              </a:rPr>
            </a:br>
            <a:r>
              <a:rPr lang="en-US" dirty="0" err="1" smtClean="0">
                <a:solidFill>
                  <a:schemeClr val="tx1"/>
                </a:solidFill>
              </a:rPr>
              <a:t>terecht</a:t>
            </a:r>
            <a:r>
              <a:rPr lang="en-US" dirty="0" smtClean="0">
                <a:solidFill>
                  <a:schemeClr val="tx1"/>
                </a:solidFill>
              </a:rPr>
              <a:t> </a:t>
            </a:r>
            <a:r>
              <a:rPr lang="en-US" dirty="0" err="1" smtClean="0">
                <a:solidFill>
                  <a:schemeClr val="tx1"/>
                </a:solidFill>
              </a:rPr>
              <a:t>komen</a:t>
            </a:r>
            <a:r>
              <a:rPr lang="en-US" dirty="0" smtClean="0">
                <a:solidFill>
                  <a:schemeClr val="tx1"/>
                </a:solidFill>
              </a:rPr>
              <a:t> in </a:t>
            </a:r>
            <a:r>
              <a:rPr lang="en-US" dirty="0" err="1" smtClean="0">
                <a:solidFill>
                  <a:schemeClr val="tx1"/>
                </a:solidFill>
              </a:rPr>
              <a:t>gedroogde</a:t>
            </a:r>
            <a:r>
              <a:rPr lang="en-US" dirty="0" smtClean="0">
                <a:solidFill>
                  <a:schemeClr val="tx1"/>
                </a:solidFill>
              </a:rPr>
              <a:t> </a:t>
            </a:r>
            <a:r>
              <a:rPr lang="en-US" dirty="0" err="1" smtClean="0">
                <a:solidFill>
                  <a:schemeClr val="tx1"/>
                </a:solidFill>
              </a:rPr>
              <a:t>vorm</a:t>
            </a:r>
            <a:r>
              <a:rPr lang="en-US" dirty="0" smtClean="0">
                <a:solidFill>
                  <a:schemeClr val="tx1"/>
                </a:solidFill>
              </a:rPr>
              <a:t>. </a:t>
            </a:r>
          </a:p>
        </p:txBody>
      </p:sp>
      <p:pic>
        <p:nvPicPr>
          <p:cNvPr id="100357" name="Picture 5" descr="G:\Communicatie\Relatiegroepen\Interne relatiegroepen\Opleidingen\(Van) paarden houden\Paard en Welzijn\Beeldmateriaal\KNHS_PP\080710062_ABFweb.jpg"/>
          <p:cNvPicPr>
            <a:picLocks noChangeAspect="1" noChangeArrowheads="1"/>
          </p:cNvPicPr>
          <p:nvPr/>
        </p:nvPicPr>
        <p:blipFill>
          <a:blip r:embed="rId4" cstate="print"/>
          <a:srcRect/>
          <a:stretch>
            <a:fillRect/>
          </a:stretch>
        </p:blipFill>
        <p:spPr bwMode="auto">
          <a:xfrm>
            <a:off x="7448812" y="4437112"/>
            <a:ext cx="1523705" cy="2288282"/>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p:txBody>
          <a:bodyPr>
            <a:normAutofit/>
          </a:bodyPr>
          <a:lstStyle/>
          <a:p>
            <a:r>
              <a:rPr lang="en-US" dirty="0" err="1">
                <a:solidFill>
                  <a:schemeClr val="tx1"/>
                </a:solidFill>
              </a:rPr>
              <a:t>Giftige</a:t>
            </a:r>
            <a:r>
              <a:rPr lang="en-US" dirty="0">
                <a:solidFill>
                  <a:schemeClr val="tx1"/>
                </a:solidFill>
              </a:rPr>
              <a:t> </a:t>
            </a:r>
            <a:r>
              <a:rPr lang="en-US" dirty="0" err="1" smtClean="0">
                <a:solidFill>
                  <a:schemeClr val="tx1"/>
                </a:solidFill>
              </a:rPr>
              <a:t>planten</a:t>
            </a:r>
            <a:endParaRPr lang="nl-NL" dirty="0"/>
          </a:p>
        </p:txBody>
      </p:sp>
    </p:spTree>
    <p:extLst>
      <p:ext uri="{BB962C8B-B14F-4D97-AF65-F5344CB8AC3E}">
        <p14:creationId xmlns="" xmlns:p14="http://schemas.microsoft.com/office/powerpoint/2010/main" val="1647537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jdelijke aanduiding voor inhoud 2"/>
          <p:cNvSpPr>
            <a:spLocks noGrp="1"/>
          </p:cNvSpPr>
          <p:nvPr>
            <p:ph sz="quarter" idx="1"/>
          </p:nvPr>
        </p:nvSpPr>
        <p:spPr>
          <a:xfrm>
            <a:off x="467545" y="1988840"/>
            <a:ext cx="8352928" cy="4536504"/>
          </a:xfrm>
        </p:spPr>
        <p:txBody>
          <a:bodyPr>
            <a:normAutofit/>
          </a:bodyPr>
          <a:lstStyle/>
          <a:p>
            <a:r>
              <a:rPr lang="en-US" dirty="0" smtClean="0">
                <a:solidFill>
                  <a:schemeClr val="tx1"/>
                </a:solidFill>
              </a:rPr>
              <a:t>In de </a:t>
            </a:r>
            <a:r>
              <a:rPr lang="en-US" dirty="0" err="1" smtClean="0">
                <a:solidFill>
                  <a:schemeClr val="tx1"/>
                </a:solidFill>
              </a:rPr>
              <a:t>meeste</a:t>
            </a:r>
            <a:r>
              <a:rPr lang="en-US" dirty="0" smtClean="0">
                <a:solidFill>
                  <a:schemeClr val="tx1"/>
                </a:solidFill>
              </a:rPr>
              <a:t> </a:t>
            </a:r>
            <a:r>
              <a:rPr lang="en-US" dirty="0" err="1" smtClean="0">
                <a:solidFill>
                  <a:schemeClr val="tx1"/>
                </a:solidFill>
              </a:rPr>
              <a:t>gevallen</a:t>
            </a:r>
            <a:r>
              <a:rPr lang="en-US" dirty="0" smtClean="0">
                <a:solidFill>
                  <a:schemeClr val="tx1"/>
                </a:solidFill>
              </a:rPr>
              <a:t> </a:t>
            </a:r>
            <a:r>
              <a:rPr lang="en-US" dirty="0" err="1" smtClean="0">
                <a:solidFill>
                  <a:schemeClr val="tx1"/>
                </a:solidFill>
              </a:rPr>
              <a:t>voor</a:t>
            </a:r>
            <a:r>
              <a:rPr lang="en-US" dirty="0" smtClean="0">
                <a:solidFill>
                  <a:schemeClr val="tx1"/>
                </a:solidFill>
              </a:rPr>
              <a:t> de </a:t>
            </a:r>
            <a:r>
              <a:rPr lang="en-US" dirty="0" err="1" smtClean="0">
                <a:solidFill>
                  <a:schemeClr val="tx1"/>
                </a:solidFill>
              </a:rPr>
              <a:t>aanleg</a:t>
            </a:r>
            <a:r>
              <a:rPr lang="en-US" dirty="0" smtClean="0">
                <a:solidFill>
                  <a:schemeClr val="tx1"/>
                </a:solidFill>
              </a:rPr>
              <a:t> van </a:t>
            </a:r>
            <a:r>
              <a:rPr lang="en-US" dirty="0" err="1" smtClean="0">
                <a:solidFill>
                  <a:schemeClr val="tx1"/>
                </a:solidFill>
              </a:rPr>
              <a:t>een</a:t>
            </a:r>
            <a:r>
              <a:rPr lang="en-US" dirty="0" smtClean="0">
                <a:solidFill>
                  <a:schemeClr val="tx1"/>
                </a:solidFill>
              </a:rPr>
              <a:t> </a:t>
            </a:r>
            <a:r>
              <a:rPr lang="en-US" dirty="0" err="1" smtClean="0">
                <a:solidFill>
                  <a:schemeClr val="tx1"/>
                </a:solidFill>
              </a:rPr>
              <a:t>buitenrijbaan</a:t>
            </a:r>
            <a:r>
              <a:rPr lang="en-US" dirty="0" smtClean="0">
                <a:solidFill>
                  <a:schemeClr val="tx1"/>
                </a:solidFill>
              </a:rPr>
              <a:t>.</a:t>
            </a:r>
          </a:p>
          <a:p>
            <a:r>
              <a:rPr lang="en-US" dirty="0" err="1" smtClean="0">
                <a:solidFill>
                  <a:schemeClr val="tx1"/>
                </a:solidFill>
              </a:rPr>
              <a:t>Een</a:t>
            </a:r>
            <a:r>
              <a:rPr lang="en-US" dirty="0" smtClean="0">
                <a:solidFill>
                  <a:schemeClr val="tx1"/>
                </a:solidFill>
              </a:rPr>
              <a:t> </a:t>
            </a:r>
            <a:r>
              <a:rPr lang="en-US" i="1" dirty="0" err="1" smtClean="0">
                <a:solidFill>
                  <a:schemeClr val="tx1"/>
                </a:solidFill>
              </a:rPr>
              <a:t>milieuvergunning</a:t>
            </a:r>
            <a:r>
              <a:rPr lang="en-US" dirty="0" smtClean="0">
                <a:solidFill>
                  <a:schemeClr val="tx1"/>
                </a:solidFill>
              </a:rPr>
              <a:t> </a:t>
            </a:r>
            <a:r>
              <a:rPr lang="en-US" dirty="0" err="1" smtClean="0">
                <a:solidFill>
                  <a:schemeClr val="tx1"/>
                </a:solidFill>
              </a:rPr>
              <a:t>bij</a:t>
            </a:r>
            <a:r>
              <a:rPr lang="en-US" dirty="0" smtClean="0">
                <a:solidFill>
                  <a:schemeClr val="tx1"/>
                </a:solidFill>
              </a:rPr>
              <a:t> het </a:t>
            </a:r>
            <a:r>
              <a:rPr lang="en-US" dirty="0" err="1" smtClean="0">
                <a:solidFill>
                  <a:schemeClr val="tx1"/>
                </a:solidFill>
              </a:rPr>
              <a:t>houden</a:t>
            </a:r>
            <a:r>
              <a:rPr lang="en-US" dirty="0" smtClean="0">
                <a:solidFill>
                  <a:schemeClr val="tx1"/>
                </a:solidFill>
              </a:rPr>
              <a:t> van &gt;50 </a:t>
            </a:r>
            <a:r>
              <a:rPr lang="en-US" dirty="0" err="1" smtClean="0">
                <a:solidFill>
                  <a:schemeClr val="tx1"/>
                </a:solidFill>
              </a:rPr>
              <a:t>paarden</a:t>
            </a:r>
            <a:r>
              <a:rPr lang="en-US" dirty="0" smtClean="0">
                <a:solidFill>
                  <a:schemeClr val="tx1"/>
                </a:solidFill>
              </a:rPr>
              <a:t>.</a:t>
            </a:r>
          </a:p>
          <a:p>
            <a:r>
              <a:rPr lang="en-US" dirty="0" smtClean="0">
                <a:solidFill>
                  <a:schemeClr val="tx1"/>
                </a:solidFill>
              </a:rPr>
              <a:t>Per </a:t>
            </a:r>
            <a:r>
              <a:rPr lang="en-US" dirty="0" err="1" smtClean="0">
                <a:solidFill>
                  <a:schemeClr val="tx1"/>
                </a:solidFill>
              </a:rPr>
              <a:t>gemeente</a:t>
            </a:r>
            <a:r>
              <a:rPr lang="en-US" dirty="0" smtClean="0">
                <a:solidFill>
                  <a:schemeClr val="tx1"/>
                </a:solidFill>
              </a:rPr>
              <a:t> </a:t>
            </a:r>
            <a:r>
              <a:rPr lang="en-US" dirty="0" err="1" smtClean="0">
                <a:solidFill>
                  <a:schemeClr val="tx1"/>
                </a:solidFill>
              </a:rPr>
              <a:t>verschillen</a:t>
            </a:r>
            <a:r>
              <a:rPr lang="en-US" dirty="0" smtClean="0">
                <a:solidFill>
                  <a:schemeClr val="tx1"/>
                </a:solidFill>
              </a:rPr>
              <a:t> de regels. </a:t>
            </a:r>
            <a:r>
              <a:rPr lang="en-US" dirty="0" err="1" smtClean="0">
                <a:solidFill>
                  <a:schemeClr val="tx1"/>
                </a:solidFill>
              </a:rPr>
              <a:t>Vraag</a:t>
            </a:r>
            <a:r>
              <a:rPr lang="en-US" dirty="0" smtClean="0">
                <a:solidFill>
                  <a:schemeClr val="tx1"/>
                </a:solidFill>
              </a:rPr>
              <a:t> </a:t>
            </a:r>
            <a:r>
              <a:rPr lang="en-US" dirty="0" err="1" smtClean="0">
                <a:solidFill>
                  <a:schemeClr val="tx1"/>
                </a:solidFill>
              </a:rPr>
              <a:t>vooraf</a:t>
            </a:r>
            <a:r>
              <a:rPr lang="en-US" dirty="0" smtClean="0">
                <a:solidFill>
                  <a:schemeClr val="tx1"/>
                </a:solidFill>
              </a:rPr>
              <a:t> </a:t>
            </a:r>
            <a:r>
              <a:rPr lang="en-US" dirty="0" err="1" smtClean="0">
                <a:solidFill>
                  <a:schemeClr val="tx1"/>
                </a:solidFill>
              </a:rPr>
              <a:t>informatie</a:t>
            </a:r>
            <a:r>
              <a:rPr lang="en-US" dirty="0" smtClean="0">
                <a:solidFill>
                  <a:schemeClr val="tx1"/>
                </a:solidFill>
              </a:rPr>
              <a:t> op </a:t>
            </a:r>
            <a:r>
              <a:rPr lang="en-US" dirty="0" err="1" smtClean="0">
                <a:solidFill>
                  <a:schemeClr val="tx1"/>
                </a:solidFill>
              </a:rPr>
              <a:t>om</a:t>
            </a:r>
            <a:r>
              <a:rPr lang="en-US" dirty="0" smtClean="0">
                <a:solidFill>
                  <a:schemeClr val="tx1"/>
                </a:solidFill>
              </a:rPr>
              <a:t> </a:t>
            </a:r>
            <a:r>
              <a:rPr lang="en-US" dirty="0" err="1" smtClean="0">
                <a:solidFill>
                  <a:schemeClr val="tx1"/>
                </a:solidFill>
              </a:rPr>
              <a:t>achteraf</a:t>
            </a:r>
            <a:r>
              <a:rPr lang="en-US" dirty="0" smtClean="0">
                <a:solidFill>
                  <a:schemeClr val="tx1"/>
                </a:solidFill>
              </a:rPr>
              <a:t> </a:t>
            </a:r>
            <a:r>
              <a:rPr lang="en-US" dirty="0" err="1" smtClean="0">
                <a:solidFill>
                  <a:schemeClr val="tx1"/>
                </a:solidFill>
              </a:rPr>
              <a:t>problemen</a:t>
            </a:r>
            <a:r>
              <a:rPr lang="en-US" dirty="0" smtClean="0">
                <a:solidFill>
                  <a:schemeClr val="tx1"/>
                </a:solidFill>
              </a:rPr>
              <a:t> </a:t>
            </a:r>
            <a:r>
              <a:rPr lang="en-US" dirty="0" err="1" smtClean="0">
                <a:solidFill>
                  <a:schemeClr val="tx1"/>
                </a:solidFill>
              </a:rPr>
              <a:t>te</a:t>
            </a:r>
            <a:r>
              <a:rPr lang="en-US" dirty="0" smtClean="0">
                <a:solidFill>
                  <a:schemeClr val="tx1"/>
                </a:solidFill>
              </a:rPr>
              <a:t> </a:t>
            </a:r>
            <a:r>
              <a:rPr lang="en-US" dirty="0" err="1" smtClean="0">
                <a:solidFill>
                  <a:schemeClr val="tx1"/>
                </a:solidFill>
              </a:rPr>
              <a:t>voorkomen</a:t>
            </a:r>
            <a:r>
              <a:rPr lang="en-US" dirty="0" smtClean="0">
                <a:solidFill>
                  <a:schemeClr val="tx1"/>
                </a:solidFill>
              </a:rPr>
              <a:t>. </a:t>
            </a:r>
          </a:p>
          <a:p>
            <a:endParaRPr lang="en-US" dirty="0" smtClean="0">
              <a:solidFill>
                <a:schemeClr val="tx1"/>
              </a:solidFill>
            </a:endParaRPr>
          </a:p>
          <a:p>
            <a:pPr>
              <a:buFontTx/>
              <a:buNone/>
            </a:pPr>
            <a:endParaRPr lang="nl-NL" dirty="0" smtClean="0">
              <a:solidFill>
                <a:schemeClr val="tx1"/>
              </a:solidFill>
            </a:endParaRPr>
          </a:p>
        </p:txBody>
      </p:sp>
      <p:sp>
        <p:nvSpPr>
          <p:cNvPr id="2" name="Titel 1"/>
          <p:cNvSpPr>
            <a:spLocks noGrp="1"/>
          </p:cNvSpPr>
          <p:nvPr>
            <p:ph type="title"/>
          </p:nvPr>
        </p:nvSpPr>
        <p:spPr>
          <a:xfrm>
            <a:off x="251520" y="836712"/>
            <a:ext cx="8534400" cy="758952"/>
          </a:xfrm>
        </p:spPr>
        <p:txBody>
          <a:bodyPr>
            <a:normAutofit fontScale="90000"/>
          </a:bodyPr>
          <a:lstStyle/>
          <a:p>
            <a:r>
              <a:rPr lang="en-US" dirty="0">
                <a:solidFill>
                  <a:schemeClr val="tx1"/>
                </a:solidFill>
              </a:rPr>
              <a:t>In </a:t>
            </a:r>
            <a:r>
              <a:rPr lang="en-US" dirty="0" err="1">
                <a:solidFill>
                  <a:schemeClr val="tx1"/>
                </a:solidFill>
              </a:rPr>
              <a:t>welke</a:t>
            </a:r>
            <a:r>
              <a:rPr lang="en-US" dirty="0">
                <a:solidFill>
                  <a:schemeClr val="tx1"/>
                </a:solidFill>
              </a:rPr>
              <a:t> </a:t>
            </a:r>
            <a:r>
              <a:rPr lang="en-US" dirty="0" err="1">
                <a:solidFill>
                  <a:schemeClr val="tx1"/>
                </a:solidFill>
              </a:rPr>
              <a:t>gevallen</a:t>
            </a:r>
            <a:r>
              <a:rPr lang="en-US" dirty="0">
                <a:solidFill>
                  <a:schemeClr val="tx1"/>
                </a:solidFill>
              </a:rPr>
              <a:t> en </a:t>
            </a:r>
            <a:r>
              <a:rPr lang="en-US" dirty="0" err="1">
                <a:solidFill>
                  <a:schemeClr val="tx1"/>
                </a:solidFill>
              </a:rPr>
              <a:t>voor</a:t>
            </a:r>
            <a:r>
              <a:rPr lang="en-US" dirty="0">
                <a:solidFill>
                  <a:schemeClr val="tx1"/>
                </a:solidFill>
              </a:rPr>
              <a:t> </a:t>
            </a:r>
            <a:r>
              <a:rPr lang="en-US" dirty="0" err="1">
                <a:solidFill>
                  <a:schemeClr val="tx1"/>
                </a:solidFill>
              </a:rPr>
              <a:t>welke</a:t>
            </a:r>
            <a:r>
              <a:rPr lang="en-US" dirty="0">
                <a:solidFill>
                  <a:schemeClr val="tx1"/>
                </a:solidFill>
              </a:rPr>
              <a:t> </a:t>
            </a:r>
            <a:r>
              <a:rPr lang="en-US" dirty="0" err="1">
                <a:solidFill>
                  <a:schemeClr val="tx1"/>
                </a:solidFill>
              </a:rPr>
              <a:t>voorzieningen</a:t>
            </a:r>
            <a:r>
              <a:rPr lang="en-US" dirty="0">
                <a:solidFill>
                  <a:schemeClr val="tx1"/>
                </a:solidFill>
              </a:rPr>
              <a:t> </a:t>
            </a:r>
            <a:r>
              <a:rPr lang="en-US" dirty="0" err="1">
                <a:solidFill>
                  <a:schemeClr val="tx1"/>
                </a:solidFill>
              </a:rPr>
              <a:t>heeft</a:t>
            </a:r>
            <a:r>
              <a:rPr lang="en-US" dirty="0">
                <a:solidFill>
                  <a:schemeClr val="tx1"/>
                </a:solidFill>
              </a:rPr>
              <a:t> </a:t>
            </a:r>
            <a:r>
              <a:rPr lang="en-US" dirty="0" err="1">
                <a:solidFill>
                  <a:schemeClr val="tx1"/>
                </a:solidFill>
              </a:rPr>
              <a:t>een</a:t>
            </a:r>
            <a:r>
              <a:rPr lang="en-US" dirty="0">
                <a:solidFill>
                  <a:schemeClr val="tx1"/>
                </a:solidFill>
              </a:rPr>
              <a:t/>
            </a:r>
            <a:br>
              <a:rPr lang="en-US" dirty="0">
                <a:solidFill>
                  <a:schemeClr val="tx1"/>
                </a:solidFill>
              </a:rPr>
            </a:br>
            <a:r>
              <a:rPr lang="en-US" dirty="0" err="1">
                <a:solidFill>
                  <a:schemeClr val="tx1"/>
                </a:solidFill>
              </a:rPr>
              <a:t>paardenhouder</a:t>
            </a:r>
            <a:r>
              <a:rPr lang="en-US" dirty="0">
                <a:solidFill>
                  <a:schemeClr val="tx1"/>
                </a:solidFill>
              </a:rPr>
              <a:t> </a:t>
            </a:r>
            <a:r>
              <a:rPr lang="en-US" dirty="0" err="1">
                <a:solidFill>
                  <a:schemeClr val="tx1"/>
                </a:solidFill>
              </a:rPr>
              <a:t>een</a:t>
            </a:r>
            <a:r>
              <a:rPr lang="en-US" dirty="0">
                <a:solidFill>
                  <a:schemeClr val="tx1"/>
                </a:solidFill>
              </a:rPr>
              <a:t> </a:t>
            </a:r>
            <a:r>
              <a:rPr lang="en-US" dirty="0" err="1">
                <a:solidFill>
                  <a:schemeClr val="tx1"/>
                </a:solidFill>
              </a:rPr>
              <a:t>vergunning</a:t>
            </a:r>
            <a:r>
              <a:rPr lang="en-US" dirty="0">
                <a:solidFill>
                  <a:schemeClr val="tx1"/>
                </a:solidFill>
              </a:rPr>
              <a:t> </a:t>
            </a:r>
            <a:r>
              <a:rPr lang="en-US" dirty="0" err="1">
                <a:solidFill>
                  <a:schemeClr val="tx1"/>
                </a:solidFill>
              </a:rPr>
              <a:t>nodig</a:t>
            </a:r>
            <a:r>
              <a:rPr lang="en-US" dirty="0" smtClean="0">
                <a:solidFill>
                  <a:schemeClr val="tx1"/>
                </a:solidFill>
              </a:rPr>
              <a:t>?</a:t>
            </a:r>
            <a:endParaRPr lang="nl-NL" dirty="0"/>
          </a:p>
        </p:txBody>
      </p:sp>
      <p:pic>
        <p:nvPicPr>
          <p:cNvPr id="53250" name="Picture 2" descr="http://www.eeklo.be/dsresource?objectid=default:3207&amp;versioni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35896" y="4739279"/>
            <a:ext cx="4067944" cy="211872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54267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a:t>
            </a:r>
            <a:endParaRPr lang="nl-NL" dirty="0"/>
          </a:p>
        </p:txBody>
      </p:sp>
      <p:sp>
        <p:nvSpPr>
          <p:cNvPr id="3" name="Tijdelijke aanduiding voor inhoud 2"/>
          <p:cNvSpPr>
            <a:spLocks noGrp="1"/>
          </p:cNvSpPr>
          <p:nvPr>
            <p:ph sz="quarter" idx="1"/>
          </p:nvPr>
        </p:nvSpPr>
        <p:spPr/>
        <p:txBody>
          <a:bodyPr>
            <a:normAutofit fontScale="92500"/>
          </a:bodyPr>
          <a:lstStyle/>
          <a:p>
            <a:pPr algn="ctr">
              <a:buNone/>
            </a:pPr>
            <a:r>
              <a:rPr lang="nl-NL" dirty="0" smtClean="0"/>
              <a:t> </a:t>
            </a:r>
            <a:r>
              <a:rPr lang="nl-NL" sz="7100" dirty="0" smtClean="0"/>
              <a:t>Alle paarden moeten gestald worden in groepsverband/</a:t>
            </a:r>
            <a:r>
              <a:rPr lang="nl-NL" sz="7100" dirty="0" err="1" smtClean="0"/>
              <a:t>loop-stal</a:t>
            </a:r>
            <a:r>
              <a:rPr lang="nl-NL" sz="7100" dirty="0" smtClean="0"/>
              <a:t>.</a:t>
            </a:r>
            <a:endParaRPr lang="nl-N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a:t>
            </a:r>
            <a:endParaRPr lang="nl-NL" dirty="0"/>
          </a:p>
        </p:txBody>
      </p:sp>
      <p:sp>
        <p:nvSpPr>
          <p:cNvPr id="3" name="Tijdelijke aanduiding voor inhoud 2"/>
          <p:cNvSpPr>
            <a:spLocks noGrp="1"/>
          </p:cNvSpPr>
          <p:nvPr>
            <p:ph sz="quarter" idx="1"/>
          </p:nvPr>
        </p:nvSpPr>
        <p:spPr/>
        <p:txBody>
          <a:bodyPr>
            <a:normAutofit/>
          </a:bodyPr>
          <a:lstStyle/>
          <a:p>
            <a:pPr algn="ctr">
              <a:buNone/>
            </a:pPr>
            <a:r>
              <a:rPr lang="nl-NL" sz="6600" dirty="0" smtClean="0"/>
              <a:t>Alle paarden moeten minimaal 4 uur per dag in de wei. Dus ook </a:t>
            </a:r>
            <a:r>
              <a:rPr lang="nl-NL" sz="6600" dirty="0" err="1" smtClean="0"/>
              <a:t>Totilas</a:t>
            </a:r>
            <a:endParaRPr lang="nl-NL" sz="6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Natuurlijke behoeften in..</a:t>
            </a:r>
            <a:endParaRPr lang="nl-NL" dirty="0"/>
          </a:p>
        </p:txBody>
      </p:sp>
      <p:sp>
        <p:nvSpPr>
          <p:cNvPr id="3" name="Tijdelijke aanduiding voor inhoud 2"/>
          <p:cNvSpPr>
            <a:spLocks noGrp="1"/>
          </p:cNvSpPr>
          <p:nvPr>
            <p:ph sz="quarter" idx="1"/>
          </p:nvPr>
        </p:nvSpPr>
        <p:spPr/>
        <p:txBody>
          <a:bodyPr>
            <a:normAutofit/>
          </a:bodyPr>
          <a:lstStyle/>
          <a:p>
            <a:r>
              <a:rPr lang="nl-NL" b="1" dirty="0" smtClean="0"/>
              <a:t>Groepshuisvesting</a:t>
            </a:r>
            <a:r>
              <a:rPr lang="nl-NL" dirty="0" smtClean="0"/>
              <a:t>: contact </a:t>
            </a:r>
            <a:r>
              <a:rPr lang="nl-NL" dirty="0"/>
              <a:t>met soortgenoten</a:t>
            </a:r>
            <a:r>
              <a:rPr lang="nl-NL" dirty="0" smtClean="0"/>
              <a:t>.</a:t>
            </a:r>
          </a:p>
          <a:p>
            <a:endParaRPr lang="nl-NL" dirty="0"/>
          </a:p>
          <a:p>
            <a:r>
              <a:rPr lang="nl-NL" b="1" dirty="0" smtClean="0"/>
              <a:t>Loopstal</a:t>
            </a:r>
            <a:r>
              <a:rPr lang="nl-NL" dirty="0"/>
              <a:t>: contact </a:t>
            </a:r>
            <a:r>
              <a:rPr lang="nl-NL" dirty="0" smtClean="0"/>
              <a:t>met</a:t>
            </a:r>
            <a:br>
              <a:rPr lang="nl-NL" dirty="0" smtClean="0"/>
            </a:br>
            <a:r>
              <a:rPr lang="nl-NL" dirty="0" smtClean="0"/>
              <a:t>soortgenoten</a:t>
            </a:r>
            <a:r>
              <a:rPr lang="nl-NL" dirty="0"/>
              <a:t>, </a:t>
            </a:r>
            <a:r>
              <a:rPr lang="nl-NL" dirty="0" smtClean="0"/>
              <a:t/>
            </a:r>
            <a:br>
              <a:rPr lang="nl-NL" dirty="0" smtClean="0"/>
            </a:br>
            <a:r>
              <a:rPr lang="nl-NL" dirty="0" smtClean="0"/>
              <a:t>bewegingsvrijheid</a:t>
            </a:r>
            <a:r>
              <a:rPr lang="nl-NL" dirty="0"/>
              <a:t>.</a:t>
            </a:r>
          </a:p>
          <a:p>
            <a:pPr marL="0" indent="0">
              <a:buNone/>
            </a:pPr>
            <a:endParaRPr lang="nl-NL" dirty="0"/>
          </a:p>
        </p:txBody>
      </p:sp>
      <p:pic>
        <p:nvPicPr>
          <p:cNvPr id="1026" name="Picture 2" descr="http://www.trenshoeve.nl/img/fotoalbum/1_Groepshuisvesting/large/1_Overzicht%20groepshuisvestin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55976" y="2492896"/>
            <a:ext cx="4446276" cy="2952328"/>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steenhofstables.com/cms/ckfinder/userfiles/images/website_2008_06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75656" y="4149080"/>
            <a:ext cx="3389639" cy="22615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648921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a:t>
            </a:r>
            <a:endParaRPr lang="nl-NL" dirty="0"/>
          </a:p>
        </p:txBody>
      </p:sp>
      <p:sp>
        <p:nvSpPr>
          <p:cNvPr id="3" name="Tijdelijke aanduiding voor inhoud 2"/>
          <p:cNvSpPr>
            <a:spLocks noGrp="1"/>
          </p:cNvSpPr>
          <p:nvPr>
            <p:ph sz="quarter" idx="1"/>
          </p:nvPr>
        </p:nvSpPr>
        <p:spPr>
          <a:xfrm>
            <a:off x="323528" y="2276872"/>
            <a:ext cx="8503920" cy="2982072"/>
          </a:xfrm>
        </p:spPr>
        <p:txBody>
          <a:bodyPr>
            <a:normAutofit/>
          </a:bodyPr>
          <a:lstStyle/>
          <a:p>
            <a:pPr algn="ctr">
              <a:buNone/>
            </a:pPr>
            <a:r>
              <a:rPr lang="nl-NL" sz="6600" dirty="0" smtClean="0"/>
              <a:t>Dekhengsten kunnen bij elkaar in de wei.</a:t>
            </a:r>
            <a:endParaRPr lang="nl-NL" sz="6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a:t>
            </a:r>
            <a:endParaRPr lang="nl-NL" dirty="0"/>
          </a:p>
        </p:txBody>
      </p:sp>
      <p:sp>
        <p:nvSpPr>
          <p:cNvPr id="3" name="Tijdelijke aanduiding voor inhoud 2"/>
          <p:cNvSpPr>
            <a:spLocks noGrp="1"/>
          </p:cNvSpPr>
          <p:nvPr>
            <p:ph sz="quarter" idx="1"/>
          </p:nvPr>
        </p:nvSpPr>
        <p:spPr/>
        <p:txBody>
          <a:bodyPr>
            <a:normAutofit/>
          </a:bodyPr>
          <a:lstStyle/>
          <a:p>
            <a:pPr algn="ctr">
              <a:buNone/>
            </a:pPr>
            <a:r>
              <a:rPr lang="nl-NL" sz="6600" dirty="0" smtClean="0"/>
              <a:t>Het houden van 1 paard (op een stuk grond) moet verboden worden.</a:t>
            </a:r>
            <a:endParaRPr lang="nl-NL" sz="6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a:t>
            </a:r>
            <a:endParaRPr lang="nl-NL" dirty="0"/>
          </a:p>
        </p:txBody>
      </p:sp>
      <p:sp>
        <p:nvSpPr>
          <p:cNvPr id="3" name="Tijdelijke aanduiding voor inhoud 2"/>
          <p:cNvSpPr>
            <a:spLocks noGrp="1"/>
          </p:cNvSpPr>
          <p:nvPr>
            <p:ph sz="quarter" idx="1"/>
          </p:nvPr>
        </p:nvSpPr>
        <p:spPr/>
        <p:txBody>
          <a:bodyPr>
            <a:noAutofit/>
          </a:bodyPr>
          <a:lstStyle/>
          <a:p>
            <a:pPr algn="ctr">
              <a:buNone/>
            </a:pPr>
            <a:r>
              <a:rPr lang="nl-NL" sz="6600" dirty="0" smtClean="0"/>
              <a:t>In de winter houd ik alle deuren potdicht, zodat mijn paarden het lekker warm hebben.</a:t>
            </a:r>
            <a:endParaRPr lang="nl-NL" sz="6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a:t>
            </a:r>
            <a:endParaRPr lang="nl-NL" dirty="0"/>
          </a:p>
        </p:txBody>
      </p:sp>
      <p:sp>
        <p:nvSpPr>
          <p:cNvPr id="3" name="Tijdelijke aanduiding voor inhoud 2"/>
          <p:cNvSpPr>
            <a:spLocks noGrp="1"/>
          </p:cNvSpPr>
          <p:nvPr>
            <p:ph sz="quarter" idx="1"/>
          </p:nvPr>
        </p:nvSpPr>
        <p:spPr>
          <a:xfrm>
            <a:off x="323528" y="1988840"/>
            <a:ext cx="8503920" cy="4032448"/>
          </a:xfrm>
        </p:spPr>
        <p:txBody>
          <a:bodyPr>
            <a:normAutofit lnSpcReduction="10000"/>
          </a:bodyPr>
          <a:lstStyle/>
          <a:p>
            <a:pPr algn="ctr">
              <a:buNone/>
            </a:pPr>
            <a:r>
              <a:rPr lang="nl-NL" sz="6600" dirty="0" smtClean="0"/>
              <a:t>Ik ken het nummer van mijn dierenarts en hoefsmid, want dit is noodzaak.</a:t>
            </a:r>
            <a:endParaRPr lang="nl-NL" sz="6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a:t>
            </a:r>
            <a:endParaRPr lang="nl-NL" dirty="0"/>
          </a:p>
        </p:txBody>
      </p:sp>
      <p:sp>
        <p:nvSpPr>
          <p:cNvPr id="3" name="Tijdelijke aanduiding voor inhoud 2"/>
          <p:cNvSpPr>
            <a:spLocks noGrp="1"/>
          </p:cNvSpPr>
          <p:nvPr>
            <p:ph sz="quarter" idx="1"/>
          </p:nvPr>
        </p:nvSpPr>
        <p:spPr/>
        <p:txBody>
          <a:bodyPr>
            <a:noAutofit/>
          </a:bodyPr>
          <a:lstStyle/>
          <a:p>
            <a:pPr algn="ctr">
              <a:buNone/>
            </a:pPr>
            <a:r>
              <a:rPr lang="nl-NL" sz="5400" dirty="0" smtClean="0"/>
              <a:t>Als mijn paard ergens in de wei staat, ben ik dan verplicht om bordjes als ‘verboden toegang en ‘verboden te voeren’ op te hangen.</a:t>
            </a:r>
            <a:endParaRPr lang="nl-NL" sz="5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Stelling</a:t>
            </a:r>
            <a:endParaRPr lang="nl-NL" dirty="0"/>
          </a:p>
        </p:txBody>
      </p:sp>
      <p:sp>
        <p:nvSpPr>
          <p:cNvPr id="3" name="Tijdelijke aanduiding voor inhoud 2"/>
          <p:cNvSpPr>
            <a:spLocks noGrp="1"/>
          </p:cNvSpPr>
          <p:nvPr>
            <p:ph sz="quarter" idx="1"/>
          </p:nvPr>
        </p:nvSpPr>
        <p:spPr>
          <a:xfrm>
            <a:off x="301752" y="1527048"/>
            <a:ext cx="8503920" cy="5330952"/>
          </a:xfrm>
        </p:spPr>
        <p:txBody>
          <a:bodyPr>
            <a:noAutofit/>
          </a:bodyPr>
          <a:lstStyle/>
          <a:p>
            <a:pPr algn="ctr">
              <a:buNone/>
            </a:pPr>
            <a:r>
              <a:rPr lang="nl-NL" sz="4400" dirty="0" smtClean="0"/>
              <a:t> </a:t>
            </a:r>
            <a:r>
              <a:rPr lang="nl-NL" sz="5100" dirty="0" smtClean="0"/>
              <a:t>Paarden met een stalondeugd moeten in een stal waar geen andere paarden staan, zodat ze die niet kunnen ‘aansteken’ met hun stalondeugd. </a:t>
            </a:r>
            <a:endParaRPr lang="nl-NL" sz="5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Natuurlijke behoeften in..</a:t>
            </a:r>
            <a:endParaRPr lang="nl-NL" dirty="0"/>
          </a:p>
        </p:txBody>
      </p:sp>
      <p:sp>
        <p:nvSpPr>
          <p:cNvPr id="3" name="Tijdelijke aanduiding voor inhoud 2"/>
          <p:cNvSpPr>
            <a:spLocks noGrp="1"/>
          </p:cNvSpPr>
          <p:nvPr>
            <p:ph sz="quarter" idx="1"/>
          </p:nvPr>
        </p:nvSpPr>
        <p:spPr>
          <a:xfrm>
            <a:off x="301752" y="1527048"/>
            <a:ext cx="8518720" cy="5330952"/>
          </a:xfrm>
        </p:spPr>
        <p:txBody>
          <a:bodyPr>
            <a:normAutofit lnSpcReduction="10000"/>
          </a:bodyPr>
          <a:lstStyle/>
          <a:p>
            <a:r>
              <a:rPr lang="nl-NL" b="1" dirty="0"/>
              <a:t>Box</a:t>
            </a:r>
            <a:r>
              <a:rPr lang="nl-NL" dirty="0"/>
              <a:t>: afhankelijk van het soort box:</a:t>
            </a:r>
          </a:p>
          <a:p>
            <a:pPr>
              <a:buFontTx/>
              <a:buNone/>
            </a:pPr>
            <a:r>
              <a:rPr lang="nl-NL" dirty="0"/>
              <a:t>    -   contact met soortgenoten </a:t>
            </a:r>
            <a:r>
              <a:rPr lang="nl-NL" dirty="0" smtClean="0"/>
              <a:t>door </a:t>
            </a:r>
            <a:r>
              <a:rPr lang="nl-NL" dirty="0"/>
              <a:t>spijlen of halve </a:t>
            </a:r>
            <a:r>
              <a:rPr lang="nl-NL" dirty="0" err="1"/>
              <a:t>stalwand</a:t>
            </a:r>
            <a:r>
              <a:rPr lang="nl-NL" dirty="0"/>
              <a:t>.</a:t>
            </a:r>
          </a:p>
          <a:p>
            <a:pPr>
              <a:buFontTx/>
              <a:buNone/>
            </a:pPr>
            <a:r>
              <a:rPr lang="nl-NL" dirty="0"/>
              <a:t>    -   frisse lucht door halve </a:t>
            </a:r>
            <a:r>
              <a:rPr lang="nl-NL" dirty="0" smtClean="0"/>
              <a:t>staldeuren</a:t>
            </a:r>
            <a:br>
              <a:rPr lang="nl-NL" dirty="0" smtClean="0"/>
            </a:br>
            <a:r>
              <a:rPr lang="nl-NL" dirty="0" smtClean="0"/>
              <a:t> </a:t>
            </a:r>
            <a:r>
              <a:rPr lang="nl-NL" dirty="0"/>
              <a:t>naar buiten.</a:t>
            </a:r>
          </a:p>
          <a:p>
            <a:pPr>
              <a:buFontTx/>
              <a:buNone/>
            </a:pPr>
            <a:r>
              <a:rPr lang="nl-NL" dirty="0"/>
              <a:t>    -   extra vrije beweging (weide of paddock) noodzakelijk. </a:t>
            </a:r>
            <a:r>
              <a:rPr lang="nl-NL" dirty="0" smtClean="0"/>
              <a:t/>
            </a:r>
            <a:br>
              <a:rPr lang="nl-NL" dirty="0" smtClean="0"/>
            </a:br>
            <a:endParaRPr lang="nl-NL" dirty="0"/>
          </a:p>
          <a:p>
            <a:r>
              <a:rPr lang="nl-NL" b="1" dirty="0"/>
              <a:t>Stand</a:t>
            </a:r>
            <a:r>
              <a:rPr lang="nl-NL" dirty="0"/>
              <a:t>: alleen acceptabel </a:t>
            </a:r>
            <a:r>
              <a:rPr lang="nl-NL" dirty="0" smtClean="0"/>
              <a:t>wanneer</a:t>
            </a:r>
            <a:br>
              <a:rPr lang="nl-NL" dirty="0" smtClean="0"/>
            </a:br>
            <a:r>
              <a:rPr lang="nl-NL" dirty="0" smtClean="0"/>
              <a:t> </a:t>
            </a:r>
            <a:r>
              <a:rPr lang="nl-NL" dirty="0"/>
              <a:t>het paard:</a:t>
            </a:r>
          </a:p>
          <a:p>
            <a:pPr>
              <a:buFontTx/>
              <a:buNone/>
            </a:pPr>
            <a:r>
              <a:rPr lang="nl-NL" dirty="0"/>
              <a:t>    -   voldoende vrije beweging krijgt.</a:t>
            </a:r>
          </a:p>
          <a:p>
            <a:pPr>
              <a:buFontTx/>
              <a:buNone/>
            </a:pPr>
            <a:r>
              <a:rPr lang="nl-NL" dirty="0"/>
              <a:t>    -   contact met soortgenoten heeft</a:t>
            </a:r>
          </a:p>
        </p:txBody>
      </p:sp>
      <p:pic>
        <p:nvPicPr>
          <p:cNvPr id="3074" name="Picture 2" descr="http://www.stegen.net/wordpress/wp-content/uploads/stands-300x16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180416">
            <a:off x="6067744" y="4473457"/>
            <a:ext cx="2910805" cy="16300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46391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Stalondeugden</a:t>
            </a:r>
            <a:endParaRPr lang="nl-NL" dirty="0"/>
          </a:p>
        </p:txBody>
      </p:sp>
      <p:sp>
        <p:nvSpPr>
          <p:cNvPr id="3" name="Tijdelijke aanduiding voor inhoud 2"/>
          <p:cNvSpPr>
            <a:spLocks noGrp="1"/>
          </p:cNvSpPr>
          <p:nvPr>
            <p:ph sz="quarter" idx="1"/>
          </p:nvPr>
        </p:nvSpPr>
        <p:spPr>
          <a:xfrm>
            <a:off x="301752" y="1527048"/>
            <a:ext cx="8518374" cy="5142312"/>
          </a:xfrm>
        </p:spPr>
        <p:txBody>
          <a:bodyPr>
            <a:normAutofit/>
          </a:bodyPr>
          <a:lstStyle/>
          <a:p>
            <a:r>
              <a:rPr lang="nl-NL" dirty="0" smtClean="0"/>
              <a:t>Paarden </a:t>
            </a:r>
            <a:r>
              <a:rPr lang="nl-NL" dirty="0"/>
              <a:t>kunnen stalondeugden ontwikkelen door beperking van de bewegingsvrijheid of een slecht voedingspatroon</a:t>
            </a:r>
            <a:r>
              <a:rPr lang="nl-NL" dirty="0" smtClean="0"/>
              <a:t>.</a:t>
            </a:r>
          </a:p>
          <a:p>
            <a:pPr marL="0" indent="0">
              <a:buNone/>
            </a:pPr>
            <a:endParaRPr lang="nl-NL" dirty="0"/>
          </a:p>
          <a:p>
            <a:r>
              <a:rPr lang="nl-NL" dirty="0"/>
              <a:t>Verschillende stalondeugden: </a:t>
            </a:r>
            <a:r>
              <a:rPr lang="nl-NL" dirty="0" smtClean="0"/>
              <a:t/>
            </a:r>
            <a:br>
              <a:rPr lang="nl-NL" dirty="0" smtClean="0"/>
            </a:br>
            <a:r>
              <a:rPr lang="nl-NL" dirty="0" err="1" smtClean="0"/>
              <a:t>kribbenbijten</a:t>
            </a:r>
            <a:r>
              <a:rPr lang="nl-NL" dirty="0"/>
              <a:t>, </a:t>
            </a:r>
            <a:r>
              <a:rPr lang="nl-NL" dirty="0" err="1"/>
              <a:t>luchtzuigen</a:t>
            </a:r>
            <a:r>
              <a:rPr lang="nl-NL" dirty="0"/>
              <a:t>, </a:t>
            </a:r>
            <a:r>
              <a:rPr lang="nl-NL" dirty="0" smtClean="0"/>
              <a:t/>
            </a:r>
            <a:br>
              <a:rPr lang="nl-NL" dirty="0" smtClean="0"/>
            </a:br>
            <a:r>
              <a:rPr lang="nl-NL" dirty="0" smtClean="0"/>
              <a:t>weven en </a:t>
            </a:r>
            <a:r>
              <a:rPr lang="nl-NL" dirty="0"/>
              <a:t>hoofdschudden. </a:t>
            </a:r>
            <a:endParaRPr lang="nl-NL" dirty="0" smtClean="0"/>
          </a:p>
          <a:p>
            <a:endParaRPr lang="nl-NL" dirty="0"/>
          </a:p>
          <a:p>
            <a:r>
              <a:rPr lang="nl-NL" dirty="0"/>
              <a:t>Het paard maakt </a:t>
            </a:r>
            <a:r>
              <a:rPr lang="nl-NL" dirty="0" smtClean="0"/>
              <a:t>endorfine</a:t>
            </a:r>
            <a:br>
              <a:rPr lang="nl-NL" dirty="0" smtClean="0"/>
            </a:br>
            <a:r>
              <a:rPr lang="nl-NL" dirty="0" smtClean="0"/>
              <a:t>aan </a:t>
            </a:r>
            <a:r>
              <a:rPr lang="nl-NL" dirty="0"/>
              <a:t>waardoor hij </a:t>
            </a:r>
            <a:r>
              <a:rPr lang="nl-NL" dirty="0" smtClean="0"/>
              <a:t>zich</a:t>
            </a:r>
            <a:br>
              <a:rPr lang="nl-NL" dirty="0" smtClean="0"/>
            </a:br>
            <a:r>
              <a:rPr lang="nl-NL" dirty="0" smtClean="0"/>
              <a:t> </a:t>
            </a:r>
            <a:r>
              <a:rPr lang="nl-NL" dirty="0"/>
              <a:t>prettiger gaat voelen. </a:t>
            </a:r>
          </a:p>
          <a:p>
            <a:endParaRPr lang="nl-NL" dirty="0"/>
          </a:p>
        </p:txBody>
      </p:sp>
      <p:pic>
        <p:nvPicPr>
          <p:cNvPr id="51202" name="Picture 2" descr="http://www.boerenvee.nl/uploads/124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20072" y="3721320"/>
            <a:ext cx="3596643" cy="24277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56425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Stalondeugden</a:t>
            </a:r>
            <a:endParaRPr lang="nl-NL" dirty="0"/>
          </a:p>
        </p:txBody>
      </p:sp>
      <p:sp>
        <p:nvSpPr>
          <p:cNvPr id="3" name="Tijdelijke aanduiding voor inhoud 2"/>
          <p:cNvSpPr>
            <a:spLocks noGrp="1"/>
          </p:cNvSpPr>
          <p:nvPr>
            <p:ph sz="quarter" idx="1"/>
          </p:nvPr>
        </p:nvSpPr>
        <p:spPr/>
        <p:txBody>
          <a:bodyPr/>
          <a:lstStyle/>
          <a:p>
            <a:r>
              <a:rPr lang="en-US" dirty="0" err="1"/>
              <a:t>Ga</a:t>
            </a:r>
            <a:r>
              <a:rPr lang="en-US" dirty="0"/>
              <a:t> </a:t>
            </a:r>
            <a:r>
              <a:rPr lang="en-US" dirty="0" err="1"/>
              <a:t>een</a:t>
            </a:r>
            <a:r>
              <a:rPr lang="en-US" dirty="0"/>
              <a:t> </a:t>
            </a:r>
            <a:r>
              <a:rPr lang="en-US" dirty="0" err="1"/>
              <a:t>stalondeugd</a:t>
            </a:r>
            <a:r>
              <a:rPr lang="en-US" dirty="0"/>
              <a:t> </a:t>
            </a:r>
            <a:r>
              <a:rPr lang="en-US" b="1" dirty="0" err="1"/>
              <a:t>niet</a:t>
            </a:r>
            <a:r>
              <a:rPr lang="en-US" dirty="0"/>
              <a:t> </a:t>
            </a:r>
            <a:r>
              <a:rPr lang="en-US" dirty="0" err="1"/>
              <a:t>tegen</a:t>
            </a:r>
            <a:r>
              <a:rPr lang="en-US" dirty="0"/>
              <a:t> door </a:t>
            </a:r>
            <a:r>
              <a:rPr lang="en-US" dirty="0" err="1"/>
              <a:t>bijvoorbeeld</a:t>
            </a:r>
            <a:r>
              <a:rPr lang="en-US" dirty="0"/>
              <a:t> </a:t>
            </a:r>
            <a:r>
              <a:rPr lang="en-US" dirty="0" err="1"/>
              <a:t>een</a:t>
            </a:r>
            <a:r>
              <a:rPr lang="en-US" dirty="0"/>
              <a:t> band </a:t>
            </a:r>
            <a:r>
              <a:rPr lang="en-US" dirty="0" err="1"/>
              <a:t>om</a:t>
            </a:r>
            <a:r>
              <a:rPr lang="en-US" dirty="0"/>
              <a:t> de keel </a:t>
            </a:r>
            <a:r>
              <a:rPr lang="en-US" dirty="0" err="1"/>
              <a:t>te</a:t>
            </a:r>
            <a:r>
              <a:rPr lang="en-US" dirty="0"/>
              <a:t> </a:t>
            </a:r>
            <a:r>
              <a:rPr lang="en-US" dirty="0" err="1"/>
              <a:t>doen</a:t>
            </a:r>
            <a:r>
              <a:rPr lang="en-US" dirty="0"/>
              <a:t> </a:t>
            </a:r>
            <a:r>
              <a:rPr lang="en-US" dirty="0" err="1"/>
              <a:t>tegen</a:t>
            </a:r>
            <a:r>
              <a:rPr lang="en-US" dirty="0"/>
              <a:t> </a:t>
            </a:r>
            <a:r>
              <a:rPr lang="en-US" dirty="0" err="1"/>
              <a:t>luchtzuigen</a:t>
            </a:r>
            <a:r>
              <a:rPr lang="en-US" dirty="0"/>
              <a:t>. Je </a:t>
            </a:r>
            <a:r>
              <a:rPr lang="en-US" dirty="0" err="1"/>
              <a:t>verslechtert</a:t>
            </a:r>
            <a:r>
              <a:rPr lang="en-US" dirty="0"/>
              <a:t> </a:t>
            </a:r>
            <a:r>
              <a:rPr lang="en-US" dirty="0" err="1"/>
              <a:t>dan</a:t>
            </a:r>
            <a:r>
              <a:rPr lang="en-US" dirty="0"/>
              <a:t> de </a:t>
            </a:r>
            <a:r>
              <a:rPr lang="en-US" dirty="0" err="1"/>
              <a:t>situatie</a:t>
            </a:r>
            <a:r>
              <a:rPr lang="en-US" dirty="0"/>
              <a:t> van het </a:t>
            </a:r>
            <a:r>
              <a:rPr lang="en-US" dirty="0" err="1"/>
              <a:t>paard</a:t>
            </a:r>
            <a:r>
              <a:rPr lang="en-US" dirty="0" smtClean="0"/>
              <a:t>.</a:t>
            </a:r>
            <a:br>
              <a:rPr lang="en-US" dirty="0" smtClean="0"/>
            </a:br>
            <a:endParaRPr lang="en-US" dirty="0"/>
          </a:p>
          <a:p>
            <a:r>
              <a:rPr lang="en-US" dirty="0" err="1"/>
              <a:t>Probeer</a:t>
            </a:r>
            <a:r>
              <a:rPr lang="en-US" dirty="0"/>
              <a:t> het </a:t>
            </a:r>
            <a:r>
              <a:rPr lang="en-US" dirty="0" err="1"/>
              <a:t>paard</a:t>
            </a:r>
            <a:r>
              <a:rPr lang="en-US" dirty="0"/>
              <a:t> </a:t>
            </a:r>
            <a:r>
              <a:rPr lang="en-US" dirty="0" err="1"/>
              <a:t>te</a:t>
            </a:r>
            <a:r>
              <a:rPr lang="en-US" dirty="0"/>
              <a:t> </a:t>
            </a:r>
            <a:r>
              <a:rPr lang="en-US" dirty="0" err="1"/>
              <a:t>voorzien</a:t>
            </a:r>
            <a:r>
              <a:rPr lang="en-US" dirty="0"/>
              <a:t> in </a:t>
            </a:r>
            <a:r>
              <a:rPr lang="en-US" dirty="0" err="1"/>
              <a:t>zijn</a:t>
            </a:r>
            <a:r>
              <a:rPr lang="en-US" dirty="0"/>
              <a:t> </a:t>
            </a:r>
            <a:r>
              <a:rPr lang="en-US" dirty="0" err="1"/>
              <a:t>natuurlijke</a:t>
            </a:r>
            <a:r>
              <a:rPr lang="en-US" dirty="0"/>
              <a:t> </a:t>
            </a:r>
            <a:r>
              <a:rPr lang="en-US" dirty="0" err="1" smtClean="0"/>
              <a:t>behoeften</a:t>
            </a:r>
            <a:r>
              <a:rPr lang="en-US" dirty="0" smtClean="0"/>
              <a:t/>
            </a:r>
            <a:br>
              <a:rPr lang="en-US" dirty="0" smtClean="0"/>
            </a:br>
            <a:endParaRPr lang="en-US" dirty="0"/>
          </a:p>
          <a:p>
            <a:r>
              <a:rPr lang="en-US" dirty="0" err="1"/>
              <a:t>Niet</a:t>
            </a:r>
            <a:r>
              <a:rPr lang="en-US" dirty="0"/>
              <a:t> </a:t>
            </a:r>
            <a:r>
              <a:rPr lang="en-US" dirty="0" err="1"/>
              <a:t>voldoen</a:t>
            </a:r>
            <a:r>
              <a:rPr lang="en-US" dirty="0"/>
              <a:t> </a:t>
            </a:r>
            <a:r>
              <a:rPr lang="en-US" dirty="0" err="1"/>
              <a:t>aan</a:t>
            </a:r>
            <a:r>
              <a:rPr lang="en-US" dirty="0"/>
              <a:t> de </a:t>
            </a:r>
            <a:r>
              <a:rPr lang="en-US" dirty="0" err="1"/>
              <a:t>natuurlijke</a:t>
            </a:r>
            <a:r>
              <a:rPr lang="en-US" dirty="0"/>
              <a:t> </a:t>
            </a:r>
            <a:r>
              <a:rPr lang="en-US" dirty="0" err="1"/>
              <a:t>behoeften</a:t>
            </a:r>
            <a:r>
              <a:rPr lang="en-US" dirty="0"/>
              <a:t> van het </a:t>
            </a:r>
            <a:r>
              <a:rPr lang="en-US" dirty="0" err="1"/>
              <a:t>paard</a:t>
            </a:r>
            <a:r>
              <a:rPr lang="en-US" dirty="0"/>
              <a:t> </a:t>
            </a:r>
            <a:r>
              <a:rPr lang="en-US" dirty="0" err="1"/>
              <a:t>kan</a:t>
            </a:r>
            <a:r>
              <a:rPr lang="en-US" dirty="0"/>
              <a:t> </a:t>
            </a:r>
            <a:r>
              <a:rPr lang="en-US" dirty="0" err="1"/>
              <a:t>leiden</a:t>
            </a:r>
            <a:r>
              <a:rPr lang="en-US" dirty="0"/>
              <a:t> tot </a:t>
            </a:r>
            <a:r>
              <a:rPr lang="en-US" dirty="0" err="1"/>
              <a:t>stalondeugden</a:t>
            </a:r>
            <a:r>
              <a:rPr lang="en-US" dirty="0"/>
              <a:t>. </a:t>
            </a:r>
            <a:endParaRPr lang="nl-NL" dirty="0"/>
          </a:p>
          <a:p>
            <a:endParaRPr lang="nl-NL" dirty="0"/>
          </a:p>
        </p:txBody>
      </p:sp>
    </p:spTree>
    <p:extLst>
      <p:ext uri="{BB962C8B-B14F-4D97-AF65-F5344CB8AC3E}">
        <p14:creationId xmlns="" xmlns:p14="http://schemas.microsoft.com/office/powerpoint/2010/main" val="36086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jdelijke aanduiding voor inhoud 2"/>
          <p:cNvSpPr>
            <a:spLocks noGrp="1"/>
          </p:cNvSpPr>
          <p:nvPr>
            <p:ph sz="quarter" idx="1"/>
          </p:nvPr>
        </p:nvSpPr>
        <p:spPr>
          <a:xfrm>
            <a:off x="539551" y="1628800"/>
            <a:ext cx="8352929" cy="4824536"/>
          </a:xfrm>
        </p:spPr>
        <p:txBody>
          <a:bodyPr>
            <a:normAutofit/>
          </a:bodyPr>
          <a:lstStyle/>
          <a:p>
            <a:pPr>
              <a:buFontTx/>
              <a:buNone/>
            </a:pPr>
            <a:r>
              <a:rPr lang="en-US" dirty="0" err="1" smtClean="0">
                <a:solidFill>
                  <a:schemeClr val="tx1"/>
                </a:solidFill>
              </a:rPr>
              <a:t>Stalondeugden</a:t>
            </a:r>
            <a:r>
              <a:rPr lang="en-US" dirty="0" smtClean="0">
                <a:solidFill>
                  <a:schemeClr val="tx1"/>
                </a:solidFill>
              </a:rPr>
              <a:t> door </a:t>
            </a:r>
            <a:r>
              <a:rPr lang="en-US" dirty="0" err="1" smtClean="0">
                <a:solidFill>
                  <a:schemeClr val="tx1"/>
                </a:solidFill>
              </a:rPr>
              <a:t>beperking</a:t>
            </a:r>
            <a:r>
              <a:rPr lang="en-US" dirty="0" smtClean="0">
                <a:solidFill>
                  <a:schemeClr val="tx1"/>
                </a:solidFill>
              </a:rPr>
              <a:t> in </a:t>
            </a:r>
            <a:r>
              <a:rPr lang="en-US" dirty="0" err="1" smtClean="0">
                <a:solidFill>
                  <a:schemeClr val="tx1"/>
                </a:solidFill>
              </a:rPr>
              <a:t>bewegingsvrijheid</a:t>
            </a:r>
            <a:r>
              <a:rPr lang="en-US" dirty="0" smtClean="0">
                <a:solidFill>
                  <a:schemeClr val="tx1"/>
                </a:solidFill>
              </a:rPr>
              <a:t>:</a:t>
            </a:r>
          </a:p>
          <a:p>
            <a:pPr>
              <a:buFontTx/>
              <a:buNone/>
            </a:pPr>
            <a:r>
              <a:rPr lang="en-US" dirty="0" err="1" smtClean="0">
                <a:solidFill>
                  <a:schemeClr val="tx1"/>
                </a:solidFill>
              </a:rPr>
              <a:t>Dwangbewegingen</a:t>
            </a:r>
            <a:r>
              <a:rPr lang="en-US" dirty="0" smtClean="0">
                <a:solidFill>
                  <a:schemeClr val="tx1"/>
                </a:solidFill>
              </a:rPr>
              <a:t> </a:t>
            </a:r>
            <a:r>
              <a:rPr lang="en-US" dirty="0" err="1" smtClean="0">
                <a:solidFill>
                  <a:schemeClr val="tx1"/>
                </a:solidFill>
              </a:rPr>
              <a:t>zoals</a:t>
            </a:r>
            <a:r>
              <a:rPr lang="en-US" dirty="0" smtClean="0">
                <a:solidFill>
                  <a:schemeClr val="tx1"/>
                </a:solidFill>
              </a:rPr>
              <a:t>:</a:t>
            </a:r>
          </a:p>
          <a:p>
            <a:r>
              <a:rPr lang="en-US" dirty="0" err="1" smtClean="0">
                <a:solidFill>
                  <a:schemeClr val="tx1"/>
                </a:solidFill>
              </a:rPr>
              <a:t>Schrapen</a:t>
            </a:r>
            <a:endParaRPr lang="en-US" dirty="0" smtClean="0">
              <a:solidFill>
                <a:schemeClr val="tx1"/>
              </a:solidFill>
            </a:endParaRPr>
          </a:p>
          <a:p>
            <a:r>
              <a:rPr lang="en-US" dirty="0" smtClean="0">
                <a:solidFill>
                  <a:schemeClr val="tx1"/>
                </a:solidFill>
              </a:rPr>
              <a:t>Graven</a:t>
            </a:r>
          </a:p>
          <a:p>
            <a:r>
              <a:rPr lang="en-US" dirty="0" err="1" smtClean="0">
                <a:solidFill>
                  <a:schemeClr val="tx1"/>
                </a:solidFill>
              </a:rPr>
              <a:t>Hoofdschudden</a:t>
            </a:r>
            <a:endParaRPr lang="en-US" dirty="0" smtClean="0">
              <a:solidFill>
                <a:schemeClr val="tx1"/>
              </a:solidFill>
            </a:endParaRPr>
          </a:p>
          <a:p>
            <a:r>
              <a:rPr lang="en-US" dirty="0" err="1" smtClean="0">
                <a:solidFill>
                  <a:schemeClr val="tx1"/>
                </a:solidFill>
              </a:rPr>
              <a:t>IJsberen</a:t>
            </a:r>
            <a:endParaRPr lang="en-US" dirty="0" smtClean="0">
              <a:solidFill>
                <a:schemeClr val="tx1"/>
              </a:solidFill>
            </a:endParaRPr>
          </a:p>
          <a:p>
            <a:r>
              <a:rPr lang="en-US" dirty="0" err="1" smtClean="0">
                <a:solidFill>
                  <a:schemeClr val="tx1"/>
                </a:solidFill>
              </a:rPr>
              <a:t>Weven</a:t>
            </a:r>
            <a:endParaRPr lang="nl-NL" dirty="0" smtClean="0">
              <a:solidFill>
                <a:schemeClr val="tx1"/>
              </a:solidFill>
            </a:endParaRPr>
          </a:p>
        </p:txBody>
      </p:sp>
      <p:sp>
        <p:nvSpPr>
          <p:cNvPr id="2" name="Titel 1"/>
          <p:cNvSpPr>
            <a:spLocks noGrp="1"/>
          </p:cNvSpPr>
          <p:nvPr>
            <p:ph type="title"/>
          </p:nvPr>
        </p:nvSpPr>
        <p:spPr/>
        <p:txBody>
          <a:bodyPr/>
          <a:lstStyle/>
          <a:p>
            <a:r>
              <a:rPr lang="en-US" dirty="0" err="1">
                <a:solidFill>
                  <a:schemeClr val="tx1"/>
                </a:solidFill>
              </a:rPr>
              <a:t>Stalondeugden</a:t>
            </a:r>
            <a:endParaRPr lang="nl-NL" dirty="0"/>
          </a:p>
        </p:txBody>
      </p:sp>
      <p:pic>
        <p:nvPicPr>
          <p:cNvPr id="7" name="Picture 6" descr="G:\Communicatie\Relatiegroepen\Interne relatiegroepen\Opleidingen\(Van) paarden houden\Paard en Welzijn\Beeldmateriaal\KNHS_PP\040517348_ABFweb.jpg"/>
          <p:cNvPicPr>
            <a:picLocks noChangeAspect="1" noChangeArrowheads="1"/>
          </p:cNvPicPr>
          <p:nvPr/>
        </p:nvPicPr>
        <p:blipFill>
          <a:blip r:embed="rId3" cstate="print"/>
          <a:srcRect/>
          <a:stretch>
            <a:fillRect/>
          </a:stretch>
        </p:blipFill>
        <p:spPr bwMode="auto">
          <a:xfrm>
            <a:off x="5436096" y="2564904"/>
            <a:ext cx="2520280" cy="36871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072783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jdelijke aanduiding voor inhoud 2"/>
          <p:cNvSpPr>
            <a:spLocks noGrp="1"/>
          </p:cNvSpPr>
          <p:nvPr>
            <p:ph sz="quarter" idx="1"/>
          </p:nvPr>
        </p:nvSpPr>
        <p:spPr>
          <a:xfrm>
            <a:off x="395537" y="1628800"/>
            <a:ext cx="8424936" cy="4968552"/>
          </a:xfrm>
        </p:spPr>
        <p:txBody>
          <a:bodyPr/>
          <a:lstStyle/>
          <a:p>
            <a:pPr>
              <a:buFontTx/>
              <a:buNone/>
            </a:pPr>
            <a:r>
              <a:rPr lang="en-US" dirty="0" err="1" smtClean="0">
                <a:solidFill>
                  <a:schemeClr val="tx1"/>
                </a:solidFill>
              </a:rPr>
              <a:t>Stalondeugden</a:t>
            </a:r>
            <a:r>
              <a:rPr lang="en-US" dirty="0" smtClean="0">
                <a:solidFill>
                  <a:schemeClr val="tx1"/>
                </a:solidFill>
              </a:rPr>
              <a:t> door </a:t>
            </a:r>
            <a:r>
              <a:rPr lang="en-US" dirty="0" err="1" smtClean="0">
                <a:solidFill>
                  <a:schemeClr val="tx1"/>
                </a:solidFill>
              </a:rPr>
              <a:t>een</a:t>
            </a:r>
            <a:r>
              <a:rPr lang="en-US" dirty="0" smtClean="0">
                <a:solidFill>
                  <a:schemeClr val="tx1"/>
                </a:solidFill>
              </a:rPr>
              <a:t> </a:t>
            </a:r>
            <a:r>
              <a:rPr lang="en-US" dirty="0" err="1" smtClean="0">
                <a:solidFill>
                  <a:schemeClr val="tx1"/>
                </a:solidFill>
              </a:rPr>
              <a:t>slecht</a:t>
            </a:r>
            <a:r>
              <a:rPr lang="en-US" dirty="0" smtClean="0">
                <a:solidFill>
                  <a:schemeClr val="tx1"/>
                </a:solidFill>
              </a:rPr>
              <a:t> </a:t>
            </a:r>
            <a:r>
              <a:rPr lang="en-US" dirty="0" err="1" smtClean="0">
                <a:solidFill>
                  <a:schemeClr val="tx1"/>
                </a:solidFill>
              </a:rPr>
              <a:t>voedingspatroon</a:t>
            </a:r>
            <a:r>
              <a:rPr lang="en-US" dirty="0" smtClean="0">
                <a:solidFill>
                  <a:schemeClr val="tx1"/>
                </a:solidFill>
              </a:rPr>
              <a:t>:</a:t>
            </a:r>
          </a:p>
          <a:p>
            <a:r>
              <a:rPr lang="en-US" dirty="0" err="1" smtClean="0">
                <a:solidFill>
                  <a:schemeClr val="tx1"/>
                </a:solidFill>
              </a:rPr>
              <a:t>Knagen</a:t>
            </a:r>
            <a:r>
              <a:rPr lang="en-US" dirty="0" smtClean="0">
                <a:solidFill>
                  <a:schemeClr val="tx1"/>
                </a:solidFill>
              </a:rPr>
              <a:t> </a:t>
            </a:r>
            <a:r>
              <a:rPr lang="en-US" dirty="0" err="1" smtClean="0">
                <a:solidFill>
                  <a:schemeClr val="tx1"/>
                </a:solidFill>
              </a:rPr>
              <a:t>aan</a:t>
            </a:r>
            <a:r>
              <a:rPr lang="en-US" dirty="0" smtClean="0">
                <a:solidFill>
                  <a:schemeClr val="tx1"/>
                </a:solidFill>
              </a:rPr>
              <a:t> het </a:t>
            </a:r>
            <a:r>
              <a:rPr lang="en-US" dirty="0" err="1" smtClean="0">
                <a:solidFill>
                  <a:schemeClr val="tx1"/>
                </a:solidFill>
              </a:rPr>
              <a:t>hout</a:t>
            </a:r>
            <a:endParaRPr lang="en-US" dirty="0" smtClean="0">
              <a:solidFill>
                <a:schemeClr val="tx1"/>
              </a:solidFill>
            </a:endParaRPr>
          </a:p>
          <a:p>
            <a:r>
              <a:rPr lang="en-US" dirty="0" err="1" smtClean="0">
                <a:solidFill>
                  <a:schemeClr val="tx1"/>
                </a:solidFill>
              </a:rPr>
              <a:t>Kribbenbijten</a:t>
            </a:r>
            <a:endParaRPr lang="en-US" dirty="0" smtClean="0">
              <a:solidFill>
                <a:schemeClr val="tx1"/>
              </a:solidFill>
            </a:endParaRPr>
          </a:p>
          <a:p>
            <a:r>
              <a:rPr lang="en-US" dirty="0" err="1" smtClean="0">
                <a:solidFill>
                  <a:schemeClr val="tx1"/>
                </a:solidFill>
              </a:rPr>
              <a:t>Luchtzuigen</a:t>
            </a:r>
            <a:endParaRPr lang="en-US" dirty="0" smtClean="0">
              <a:solidFill>
                <a:schemeClr val="tx1"/>
              </a:solidFill>
            </a:endParaRPr>
          </a:p>
          <a:p>
            <a:r>
              <a:rPr lang="en-US" dirty="0" err="1" smtClean="0">
                <a:solidFill>
                  <a:schemeClr val="tx1"/>
                </a:solidFill>
              </a:rPr>
              <a:t>Spelen</a:t>
            </a:r>
            <a:r>
              <a:rPr lang="en-US" dirty="0" smtClean="0">
                <a:solidFill>
                  <a:schemeClr val="tx1"/>
                </a:solidFill>
              </a:rPr>
              <a:t> met de tong</a:t>
            </a:r>
          </a:p>
          <a:p>
            <a:r>
              <a:rPr lang="en-US" dirty="0" err="1" smtClean="0">
                <a:solidFill>
                  <a:schemeClr val="tx1"/>
                </a:solidFill>
              </a:rPr>
              <a:t>Smakken</a:t>
            </a:r>
            <a:endParaRPr lang="nl-NL" dirty="0" smtClean="0">
              <a:solidFill>
                <a:schemeClr val="tx1"/>
              </a:solidFill>
            </a:endParaRPr>
          </a:p>
        </p:txBody>
      </p:sp>
      <p:pic>
        <p:nvPicPr>
          <p:cNvPr id="110597" name="Picture 5" descr="G:\Communicatie\Relatiegroepen\Interne relatiegroepen\Opleidingen\(Van) paarden houden\Paard en Welzijn\Beeldmateriaal\KNHS_PP\040524432_ABFweb.jpg"/>
          <p:cNvPicPr>
            <a:picLocks noChangeAspect="1" noChangeArrowheads="1"/>
          </p:cNvPicPr>
          <p:nvPr/>
        </p:nvPicPr>
        <p:blipFill>
          <a:blip r:embed="rId3" cstate="print"/>
          <a:srcRect/>
          <a:stretch>
            <a:fillRect/>
          </a:stretch>
        </p:blipFill>
        <p:spPr bwMode="auto">
          <a:xfrm>
            <a:off x="6156176" y="2614031"/>
            <a:ext cx="1792287" cy="2705100"/>
          </a:xfrm>
          <a:prstGeom prst="rect">
            <a:avLst/>
          </a:prstGeom>
          <a:ln>
            <a:noFill/>
          </a:ln>
          <a:effectLst>
            <a:outerShdw blurRad="292100" dist="139700" dir="2700000" algn="tl" rotWithShape="0">
              <a:srgbClr val="333333">
                <a:alpha val="65000"/>
              </a:srgbClr>
            </a:outerShdw>
          </a:effectLst>
        </p:spPr>
      </p:pic>
      <p:pic>
        <p:nvPicPr>
          <p:cNvPr id="5" name="Picture 2" descr="http://horses.nl/wp-content/uploads/2008/04/Stalondeugden_434x326.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53845" y="4414629"/>
            <a:ext cx="2408308" cy="180900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US" dirty="0" err="1">
                <a:solidFill>
                  <a:schemeClr val="tx1"/>
                </a:solidFill>
              </a:rPr>
              <a:t>Stalondeugden</a:t>
            </a:r>
            <a:endParaRPr lang="nl-NL" dirty="0"/>
          </a:p>
        </p:txBody>
      </p:sp>
    </p:spTree>
    <p:extLst>
      <p:ext uri="{BB962C8B-B14F-4D97-AF65-F5344CB8AC3E}">
        <p14:creationId xmlns="" xmlns:p14="http://schemas.microsoft.com/office/powerpoint/2010/main" val="3040101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jdelijke aanduiding voor inhoud 2"/>
          <p:cNvSpPr>
            <a:spLocks noGrp="1"/>
          </p:cNvSpPr>
          <p:nvPr>
            <p:ph idx="1"/>
          </p:nvPr>
        </p:nvSpPr>
        <p:spPr>
          <a:xfrm>
            <a:off x="323528" y="1484784"/>
            <a:ext cx="8568952" cy="5128741"/>
          </a:xfrm>
        </p:spPr>
        <p:txBody>
          <a:bodyPr>
            <a:normAutofit/>
          </a:bodyPr>
          <a:lstStyle/>
          <a:p>
            <a:r>
              <a:rPr lang="nl-NL" dirty="0" smtClean="0">
                <a:solidFill>
                  <a:schemeClr val="tx1"/>
                </a:solidFill>
              </a:rPr>
              <a:t>De afmeting van de stal is afhankelijk van de stokmaat van het paard. </a:t>
            </a:r>
            <a:br>
              <a:rPr lang="nl-NL" dirty="0" smtClean="0">
                <a:solidFill>
                  <a:schemeClr val="tx1"/>
                </a:solidFill>
              </a:rPr>
            </a:br>
            <a:endParaRPr lang="nl-NL" dirty="0" smtClean="0">
              <a:solidFill>
                <a:schemeClr val="tx1"/>
              </a:solidFill>
            </a:endParaRPr>
          </a:p>
          <a:p>
            <a:r>
              <a:rPr lang="nl-NL" dirty="0" smtClean="0">
                <a:solidFill>
                  <a:schemeClr val="tx1"/>
                </a:solidFill>
              </a:rPr>
              <a:t>De staldeur moet minimaal </a:t>
            </a:r>
            <a:br>
              <a:rPr lang="nl-NL" dirty="0" smtClean="0">
                <a:solidFill>
                  <a:schemeClr val="tx1"/>
                </a:solidFill>
              </a:rPr>
            </a:br>
            <a:r>
              <a:rPr lang="nl-NL" dirty="0" smtClean="0">
                <a:solidFill>
                  <a:schemeClr val="tx1"/>
                </a:solidFill>
              </a:rPr>
              <a:t>2,20 meter hoog en 1 meter </a:t>
            </a:r>
            <a:br>
              <a:rPr lang="nl-NL" dirty="0" smtClean="0">
                <a:solidFill>
                  <a:schemeClr val="tx1"/>
                </a:solidFill>
              </a:rPr>
            </a:br>
            <a:r>
              <a:rPr lang="nl-NL" dirty="0" smtClean="0">
                <a:solidFill>
                  <a:schemeClr val="tx1"/>
                </a:solidFill>
              </a:rPr>
              <a:t>breed zijn. </a:t>
            </a:r>
            <a:br>
              <a:rPr lang="nl-NL" dirty="0" smtClean="0">
                <a:solidFill>
                  <a:schemeClr val="tx1"/>
                </a:solidFill>
              </a:rPr>
            </a:br>
            <a:endParaRPr lang="nl-NL" dirty="0" smtClean="0">
              <a:solidFill>
                <a:schemeClr val="tx1"/>
              </a:solidFill>
            </a:endParaRPr>
          </a:p>
          <a:p>
            <a:r>
              <a:rPr lang="nl-NL" dirty="0" smtClean="0">
                <a:solidFill>
                  <a:schemeClr val="tx1"/>
                </a:solidFill>
              </a:rPr>
              <a:t>Houd rekening met de</a:t>
            </a:r>
            <a:br>
              <a:rPr lang="nl-NL" dirty="0" smtClean="0">
                <a:solidFill>
                  <a:schemeClr val="tx1"/>
                </a:solidFill>
              </a:rPr>
            </a:br>
            <a:r>
              <a:rPr lang="nl-NL" dirty="0" smtClean="0">
                <a:solidFill>
                  <a:schemeClr val="tx1"/>
                </a:solidFill>
              </a:rPr>
              <a:t>draairichting van</a:t>
            </a:r>
          </a:p>
          <a:p>
            <a:pPr>
              <a:buFontTx/>
              <a:buNone/>
            </a:pPr>
            <a:r>
              <a:rPr lang="nl-NL" dirty="0" smtClean="0">
                <a:solidFill>
                  <a:schemeClr val="tx1"/>
                </a:solidFill>
              </a:rPr>
              <a:t>    de staldeur. </a:t>
            </a:r>
            <a:br>
              <a:rPr lang="nl-NL" dirty="0" smtClean="0">
                <a:solidFill>
                  <a:schemeClr val="tx1"/>
                </a:solidFill>
              </a:rPr>
            </a:br>
            <a:endParaRPr lang="nl-NL" dirty="0" smtClean="0">
              <a:solidFill>
                <a:schemeClr val="tx1"/>
              </a:solidFill>
            </a:endParaRPr>
          </a:p>
        </p:txBody>
      </p:sp>
      <p:pic>
        <p:nvPicPr>
          <p:cNvPr id="4" name="Afbeelding 3" descr="deuropening.jpg"/>
          <p:cNvPicPr>
            <a:picLocks noChangeAspect="1"/>
          </p:cNvPicPr>
          <p:nvPr/>
        </p:nvPicPr>
        <p:blipFill>
          <a:blip r:embed="rId2" cstate="print"/>
          <a:stretch>
            <a:fillRect/>
          </a:stretch>
        </p:blipFill>
        <p:spPr>
          <a:xfrm>
            <a:off x="5737582" y="2564904"/>
            <a:ext cx="2457400" cy="3166309"/>
          </a:xfrm>
          <a:prstGeom prst="rect">
            <a:avLst/>
          </a:prstGeom>
          <a:ln>
            <a:noFill/>
          </a:ln>
          <a:effectLst>
            <a:outerShdw blurRad="292100" dist="139700" dir="2700000" algn="tl" rotWithShape="0">
              <a:srgbClr val="333333">
                <a:alpha val="65000"/>
              </a:srgbClr>
            </a:outerShdw>
          </a:effectLst>
        </p:spPr>
      </p:pic>
      <p:sp>
        <p:nvSpPr>
          <p:cNvPr id="3" name="Titel 2"/>
          <p:cNvSpPr>
            <a:spLocks noGrp="1"/>
          </p:cNvSpPr>
          <p:nvPr>
            <p:ph type="title"/>
          </p:nvPr>
        </p:nvSpPr>
        <p:spPr/>
        <p:txBody>
          <a:bodyPr>
            <a:normAutofit/>
          </a:bodyPr>
          <a:lstStyle/>
          <a:p>
            <a:r>
              <a:rPr lang="nl-NL" dirty="0">
                <a:solidFill>
                  <a:schemeClr val="tx1"/>
                </a:solidFill>
              </a:rPr>
              <a:t>Afmeting stal en </a:t>
            </a:r>
            <a:r>
              <a:rPr lang="nl-NL" dirty="0" smtClean="0">
                <a:solidFill>
                  <a:schemeClr val="tx1"/>
                </a:solidFill>
              </a:rPr>
              <a:t>staldeur</a:t>
            </a:r>
            <a:endParaRPr lang="nl-NL" dirty="0"/>
          </a:p>
        </p:txBody>
      </p:sp>
    </p:spTree>
    <p:extLst>
      <p:ext uri="{BB962C8B-B14F-4D97-AF65-F5344CB8AC3E}">
        <p14:creationId xmlns="" xmlns:p14="http://schemas.microsoft.com/office/powerpoint/2010/main" val="30552417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el">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vie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e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1926</TotalTime>
  <Words>1073</Words>
  <Application>Microsoft Office PowerPoint</Application>
  <PresentationFormat>Diavoorstelling (4:3)</PresentationFormat>
  <Paragraphs>190</Paragraphs>
  <Slides>35</Slides>
  <Notes>9</Notes>
  <HiddenSlides>0</HiddenSlides>
  <MMClips>0</MMClips>
  <ScaleCrop>false</ScaleCrop>
  <HeadingPairs>
    <vt:vector size="4" baseType="variant">
      <vt:variant>
        <vt:lpstr>Thema</vt:lpstr>
      </vt:variant>
      <vt:variant>
        <vt:i4>1</vt:i4>
      </vt:variant>
      <vt:variant>
        <vt:lpstr>Diatitels</vt:lpstr>
      </vt:variant>
      <vt:variant>
        <vt:i4>35</vt:i4>
      </vt:variant>
    </vt:vector>
  </HeadingPairs>
  <TitlesOfParts>
    <vt:vector size="36" baseType="lpstr">
      <vt:lpstr>Civiel</vt:lpstr>
      <vt:lpstr>Huisvesting H3</vt:lpstr>
      <vt:lpstr>Dia 2</vt:lpstr>
      <vt:lpstr>Natuurlijke behoeften in..</vt:lpstr>
      <vt:lpstr>Natuurlijke behoeften in..</vt:lpstr>
      <vt:lpstr>Stalondeugden</vt:lpstr>
      <vt:lpstr>Stalondeugden</vt:lpstr>
      <vt:lpstr>Stalondeugden</vt:lpstr>
      <vt:lpstr>Stalondeugden</vt:lpstr>
      <vt:lpstr>Afmeting stal en staldeur</vt:lpstr>
      <vt:lpstr>Gevolgen van slechte of verkeerde huisvesting</vt:lpstr>
      <vt:lpstr>Gevolgen van slechte of verkeerde huisvesting</vt:lpstr>
      <vt:lpstr>Gevolgen van slechte of verkeerde huisvesting</vt:lpstr>
      <vt:lpstr>Gevolgen van slechte of verkeerde huisvesting</vt:lpstr>
      <vt:lpstr>Stalklimaat wordt bepaald door</vt:lpstr>
      <vt:lpstr>Bodembedekking</vt:lpstr>
      <vt:lpstr>Bodembedekking</vt:lpstr>
      <vt:lpstr>Hygiëne</vt:lpstr>
      <vt:lpstr>Stal uitmesten</vt:lpstr>
      <vt:lpstr>Veiligheid</vt:lpstr>
      <vt:lpstr>Veiligheid</vt:lpstr>
      <vt:lpstr>Verbetering welzijn door meer beweging</vt:lpstr>
      <vt:lpstr>Verbetering welzijn door meer frisse lucht</vt:lpstr>
      <vt:lpstr>Verbetering welzijn door meer gezelschap</vt:lpstr>
      <vt:lpstr>Onderhoud van de weide</vt:lpstr>
      <vt:lpstr>Afrastering</vt:lpstr>
      <vt:lpstr>Giftige planten</vt:lpstr>
      <vt:lpstr>In welke gevallen en voor welke voorzieningen heeft een paardenhouder een vergunning nodig?</vt:lpstr>
      <vt:lpstr>Stelling</vt:lpstr>
      <vt:lpstr>Stelling</vt:lpstr>
      <vt:lpstr>Stelling</vt:lpstr>
      <vt:lpstr>Stelling</vt:lpstr>
      <vt:lpstr>Stelling</vt:lpstr>
      <vt:lpstr>Stelling</vt:lpstr>
      <vt:lpstr>Stelling</vt:lpstr>
      <vt:lpstr>Stelling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Huisvesting H3 &amp; Vervoer H7</dc:title>
  <dc:creator>Mayke Rulof</dc:creator>
  <cp:lastModifiedBy>Schuurmans</cp:lastModifiedBy>
  <cp:revision>13</cp:revision>
  <dcterms:created xsi:type="dcterms:W3CDTF">2013-01-05T16:08:22Z</dcterms:created>
  <dcterms:modified xsi:type="dcterms:W3CDTF">2014-11-11T19:46:49Z</dcterms:modified>
</cp:coreProperties>
</file>